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9"/>
  </p:notesMasterIdLst>
  <p:handoutMasterIdLst>
    <p:handoutMasterId r:id="rId30"/>
  </p:handoutMasterIdLst>
  <p:sldIdLst>
    <p:sldId id="256" r:id="rId5"/>
    <p:sldId id="305" r:id="rId6"/>
    <p:sldId id="330" r:id="rId7"/>
    <p:sldId id="257" r:id="rId8"/>
    <p:sldId id="338" r:id="rId9"/>
    <p:sldId id="356" r:id="rId10"/>
    <p:sldId id="354" r:id="rId11"/>
    <p:sldId id="355" r:id="rId12"/>
    <p:sldId id="336" r:id="rId13"/>
    <p:sldId id="348" r:id="rId14"/>
    <p:sldId id="346" r:id="rId15"/>
    <p:sldId id="347" r:id="rId16"/>
    <p:sldId id="272" r:id="rId17"/>
    <p:sldId id="349" r:id="rId18"/>
    <p:sldId id="350" r:id="rId19"/>
    <p:sldId id="351" r:id="rId20"/>
    <p:sldId id="357" r:id="rId21"/>
    <p:sldId id="353" r:id="rId22"/>
    <p:sldId id="359" r:id="rId23"/>
    <p:sldId id="352" r:id="rId24"/>
    <p:sldId id="360" r:id="rId25"/>
    <p:sldId id="260" r:id="rId26"/>
    <p:sldId id="358"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7F7FA-C490-3CFA-AE21-82DCC69FAFFE}" v="465" dt="2024-12-06T01:30:40.468"/>
    <p1510:client id="{594ADBBC-0A0F-9FAB-7DFC-56FBCC83BAA8}" v="9" dt="2024-12-06T01:31:41.727"/>
    <p1510:client id="{8FFF9660-2CC4-143A-89A3-E2DBA463F8EC}" v="31" dt="2024-12-06T01:40:06.855"/>
    <p1510:client id="{95C28089-D3AC-4B1B-F893-9E5352B769F0}" v="78" dt="2024-12-06T03:32:29.583"/>
    <p1510:client id="{BDD4EE2C-E8D8-495D-9AEA-9BAAF1077EEF}" v="222" dt="2024-12-06T02:21:41.731"/>
    <p1510:client id="{D7F5D8AF-D944-40F0-8653-2E09555C0E5C}" v="20" dt="2024-12-06T01:46:51.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3"/>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0C092-2B08-408D-B119-46BD69FFC33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F71EA81-7181-4EED-982D-E81D06FB9429}">
      <dgm:prSet/>
      <dgm:spPr/>
      <dgm:t>
        <a:bodyPr/>
        <a:lstStyle/>
        <a:p>
          <a:pPr>
            <a:lnSpc>
              <a:spcPct val="100000"/>
            </a:lnSpc>
          </a:pPr>
          <a:r>
            <a:rPr lang="en-US" b="1" i="0"/>
            <a:t>ResNet152v2</a:t>
          </a:r>
          <a:r>
            <a:rPr lang="en-US" b="1"/>
            <a:t> - </a:t>
          </a:r>
          <a:r>
            <a:rPr lang="en-US" b="0" i="0"/>
            <a:t>A deep residual network designed to capture multi-scale features and prevent vanishing gradients for superior accuracy.</a:t>
          </a:r>
          <a:endParaRPr lang="en-US"/>
        </a:p>
      </dgm:t>
    </dgm:pt>
    <dgm:pt modelId="{1F71B5B9-10A8-4146-9B91-1D84CD0AA3C6}" type="parTrans" cxnId="{91052B44-165C-41E0-BCFA-D521131A0A56}">
      <dgm:prSet/>
      <dgm:spPr/>
      <dgm:t>
        <a:bodyPr/>
        <a:lstStyle/>
        <a:p>
          <a:endParaRPr lang="en-US"/>
        </a:p>
      </dgm:t>
    </dgm:pt>
    <dgm:pt modelId="{CA7E8547-4C2E-4843-A5A4-5A56EB9D2070}" type="sibTrans" cxnId="{91052B44-165C-41E0-BCFA-D521131A0A56}">
      <dgm:prSet/>
      <dgm:spPr/>
      <dgm:t>
        <a:bodyPr/>
        <a:lstStyle/>
        <a:p>
          <a:endParaRPr lang="en-US"/>
        </a:p>
      </dgm:t>
    </dgm:pt>
    <dgm:pt modelId="{B1E0A548-87A8-4FFF-93D0-8786A3C21616}">
      <dgm:prSet/>
      <dgm:spPr/>
      <dgm:t>
        <a:bodyPr/>
        <a:lstStyle/>
        <a:p>
          <a:pPr>
            <a:lnSpc>
              <a:spcPct val="100000"/>
            </a:lnSpc>
          </a:pPr>
          <a:r>
            <a:rPr lang="en-US" b="0" i="0"/>
            <a:t>The pre-trained VGG16 model is imported using </a:t>
          </a:r>
          <a:r>
            <a:rPr lang="en-US" b="0" i="0" err="1"/>
            <a:t>tensorflow.keras.applications</a:t>
          </a:r>
          <a:r>
            <a:rPr lang="en-US" b="0" i="0"/>
            <a:t> with weights set to '</a:t>
          </a:r>
          <a:r>
            <a:rPr lang="en-US" b="0" i="0" err="1"/>
            <a:t>imagenet</a:t>
          </a:r>
          <a:r>
            <a:rPr lang="en-US" b="0" i="0"/>
            <a:t>' and the fully connected layers excluded (</a:t>
          </a:r>
          <a:r>
            <a:rPr lang="en-US" b="0" i="0" err="1"/>
            <a:t>include_top</a:t>
          </a:r>
          <a:r>
            <a:rPr lang="en-US" b="0" i="0"/>
            <a:t>=False). The input shape and pooling type are defined as </a:t>
          </a:r>
          <a:r>
            <a:rPr lang="en-US" b="0" i="0" err="1"/>
            <a:t>img_shape</a:t>
          </a:r>
          <a:r>
            <a:rPr lang="en-US" b="0" i="0"/>
            <a:t> and 'avg', respectively.</a:t>
          </a:r>
          <a:endParaRPr lang="en-US"/>
        </a:p>
      </dgm:t>
    </dgm:pt>
    <dgm:pt modelId="{66C17044-9467-4D81-9347-25146E48BCF1}" type="parTrans" cxnId="{49A6D704-6829-4A44-BAAC-8D6A3ABCC731}">
      <dgm:prSet/>
      <dgm:spPr/>
      <dgm:t>
        <a:bodyPr/>
        <a:lstStyle/>
        <a:p>
          <a:endParaRPr lang="en-US"/>
        </a:p>
      </dgm:t>
    </dgm:pt>
    <dgm:pt modelId="{72CFC1A3-683B-439D-9E7A-7DF139523074}" type="sibTrans" cxnId="{49A6D704-6829-4A44-BAAC-8D6A3ABCC731}">
      <dgm:prSet/>
      <dgm:spPr/>
      <dgm:t>
        <a:bodyPr/>
        <a:lstStyle/>
        <a:p>
          <a:endParaRPr lang="en-US"/>
        </a:p>
      </dgm:t>
    </dgm:pt>
    <dgm:pt modelId="{0689EA03-83A6-4AD9-8C28-E2D075324837}">
      <dgm:prSet/>
      <dgm:spPr/>
      <dgm:t>
        <a:bodyPr/>
        <a:lstStyle/>
        <a:p>
          <a:pPr>
            <a:lnSpc>
              <a:spcPct val="100000"/>
            </a:lnSpc>
          </a:pPr>
          <a:r>
            <a:rPr lang="en-US" b="0" i="0"/>
            <a:t>The pre-trained model's layers are then frozen by setting their trainable attribute to False, ensuring the pre-trained weights remain unchanged during training.</a:t>
          </a:r>
          <a:endParaRPr lang="en-US"/>
        </a:p>
      </dgm:t>
    </dgm:pt>
    <dgm:pt modelId="{7643D3C8-1CDD-4299-9DF6-1242CA3EED18}" type="parTrans" cxnId="{A45F7203-0732-4793-87BC-EEEF897BFD11}">
      <dgm:prSet/>
      <dgm:spPr/>
      <dgm:t>
        <a:bodyPr/>
        <a:lstStyle/>
        <a:p>
          <a:endParaRPr lang="en-US"/>
        </a:p>
      </dgm:t>
    </dgm:pt>
    <dgm:pt modelId="{C9C18A70-7141-454A-BDF4-586BEBF26674}" type="sibTrans" cxnId="{A45F7203-0732-4793-87BC-EEEF897BFD11}">
      <dgm:prSet/>
      <dgm:spPr/>
      <dgm:t>
        <a:bodyPr/>
        <a:lstStyle/>
        <a:p>
          <a:endParaRPr lang="en-US"/>
        </a:p>
      </dgm:t>
    </dgm:pt>
    <dgm:pt modelId="{544F89DE-FB2C-4B52-A1D4-E921E66B7F1E}">
      <dgm:prSet/>
      <dgm:spPr/>
      <dgm:t>
        <a:bodyPr/>
        <a:lstStyle/>
        <a:p>
          <a:pPr>
            <a:lnSpc>
              <a:spcPct val="100000"/>
            </a:lnSpc>
          </a:pPr>
          <a:r>
            <a:rPr lang="en-US" b="0" i="0"/>
            <a:t>Custom layers are added on top of the base model to tailor it for the specific classification task. A batch normalization layer is included to normalize activations, followed by a fully connected layer with 1024 units and </a:t>
          </a:r>
          <a:r>
            <a:rPr lang="en-US" b="0" i="0" err="1"/>
            <a:t>ReLU</a:t>
          </a:r>
          <a:r>
            <a:rPr lang="en-US" b="0" i="0"/>
            <a:t> activation. Dropout is applied with a rate of 0.2 to mitigate overfitting. The final dense layer, equipped with </a:t>
          </a:r>
          <a:r>
            <a:rPr lang="en-US" b="0" i="0" err="1"/>
            <a:t>num_classes</a:t>
          </a:r>
          <a:r>
            <a:rPr lang="en-US" b="0" i="0"/>
            <a:t> units and </a:t>
          </a:r>
          <a:r>
            <a:rPr lang="en-US" b="0" i="0" err="1"/>
            <a:t>softmax</a:t>
          </a:r>
          <a:r>
            <a:rPr lang="en-US" b="0" i="0"/>
            <a:t> activation, serves as the output layer for classification.</a:t>
          </a:r>
          <a:endParaRPr lang="en-US"/>
        </a:p>
      </dgm:t>
    </dgm:pt>
    <dgm:pt modelId="{B36139F4-D0C5-45E9-B104-73D3E4E19197}" type="parTrans" cxnId="{C63FEF5A-0F89-41FC-9AF4-9112495FACEF}">
      <dgm:prSet/>
      <dgm:spPr/>
      <dgm:t>
        <a:bodyPr/>
        <a:lstStyle/>
        <a:p>
          <a:endParaRPr lang="en-US"/>
        </a:p>
      </dgm:t>
    </dgm:pt>
    <dgm:pt modelId="{DABF7BD1-246E-47DA-8655-0294057A1F30}" type="sibTrans" cxnId="{C63FEF5A-0F89-41FC-9AF4-9112495FACEF}">
      <dgm:prSet/>
      <dgm:spPr/>
      <dgm:t>
        <a:bodyPr/>
        <a:lstStyle/>
        <a:p>
          <a:endParaRPr lang="en-US"/>
        </a:p>
      </dgm:t>
    </dgm:pt>
    <dgm:pt modelId="{8FEA55CC-C169-477F-9CDA-198B9C7CFB36}">
      <dgm:prSet/>
      <dgm:spPr/>
      <dgm:t>
        <a:bodyPr/>
        <a:lstStyle/>
        <a:p>
          <a:pPr>
            <a:lnSpc>
              <a:spcPct val="100000"/>
            </a:lnSpc>
          </a:pPr>
          <a:r>
            <a:rPr lang="en-US" b="0" i="0"/>
            <a:t>The complete model is built by defining the pre-trained model's input as the input layer and the predictions from the custom layers as the output layer. The model is compiled using the Adam optimizer with a learning rate of 0.001, '</a:t>
          </a:r>
          <a:r>
            <a:rPr lang="en-US" b="0" i="0" err="1"/>
            <a:t>categorical_crossentropy</a:t>
          </a:r>
          <a:r>
            <a:rPr lang="en-US" b="0" i="0"/>
            <a:t>' as the loss function for multi-class classification, and 'accuracy' as the evaluation metric.</a:t>
          </a:r>
          <a:endParaRPr lang="en-US"/>
        </a:p>
      </dgm:t>
    </dgm:pt>
    <dgm:pt modelId="{86B7695D-3421-482D-B256-F6FAA669195A}" type="parTrans" cxnId="{F9D9A1CD-4E29-41B2-8A78-6BD9BF99550E}">
      <dgm:prSet/>
      <dgm:spPr/>
      <dgm:t>
        <a:bodyPr/>
        <a:lstStyle/>
        <a:p>
          <a:endParaRPr lang="en-US"/>
        </a:p>
      </dgm:t>
    </dgm:pt>
    <dgm:pt modelId="{1D60FA63-EFE4-48D2-88CB-3A2907AE836B}" type="sibTrans" cxnId="{F9D9A1CD-4E29-41B2-8A78-6BD9BF99550E}">
      <dgm:prSet/>
      <dgm:spPr/>
      <dgm:t>
        <a:bodyPr/>
        <a:lstStyle/>
        <a:p>
          <a:endParaRPr lang="en-US"/>
        </a:p>
      </dgm:t>
    </dgm:pt>
    <dgm:pt modelId="{5831D2D7-CBF5-417F-9FE2-B1AF22627626}" type="pres">
      <dgm:prSet presAssocID="{F3E0C092-2B08-408D-B119-46BD69FFC33C}" presName="linear" presStyleCnt="0">
        <dgm:presLayoutVars>
          <dgm:animLvl val="lvl"/>
          <dgm:resizeHandles val="exact"/>
        </dgm:presLayoutVars>
      </dgm:prSet>
      <dgm:spPr/>
    </dgm:pt>
    <dgm:pt modelId="{9336980A-DB55-4700-9791-54621B616B0D}" type="pres">
      <dgm:prSet presAssocID="{0F71EA81-7181-4EED-982D-E81D06FB9429}" presName="parentText" presStyleLbl="node1" presStyleIdx="0" presStyleCnt="5">
        <dgm:presLayoutVars>
          <dgm:chMax val="0"/>
          <dgm:bulletEnabled val="1"/>
        </dgm:presLayoutVars>
      </dgm:prSet>
      <dgm:spPr/>
    </dgm:pt>
    <dgm:pt modelId="{BB006ABC-30DC-4755-9746-3AECD1FDE7B8}" type="pres">
      <dgm:prSet presAssocID="{CA7E8547-4C2E-4843-A5A4-5A56EB9D2070}" presName="spacer" presStyleCnt="0"/>
      <dgm:spPr/>
    </dgm:pt>
    <dgm:pt modelId="{0D7759FB-3DCE-4792-8952-463642982145}" type="pres">
      <dgm:prSet presAssocID="{B1E0A548-87A8-4FFF-93D0-8786A3C21616}" presName="parentText" presStyleLbl="node1" presStyleIdx="1" presStyleCnt="5">
        <dgm:presLayoutVars>
          <dgm:chMax val="0"/>
          <dgm:bulletEnabled val="1"/>
        </dgm:presLayoutVars>
      </dgm:prSet>
      <dgm:spPr/>
    </dgm:pt>
    <dgm:pt modelId="{9D7EF95C-ABC9-4320-A16C-06D2FC86E851}" type="pres">
      <dgm:prSet presAssocID="{72CFC1A3-683B-439D-9E7A-7DF139523074}" presName="spacer" presStyleCnt="0"/>
      <dgm:spPr/>
    </dgm:pt>
    <dgm:pt modelId="{C4D55821-6AC9-452B-842D-B44D793AF681}" type="pres">
      <dgm:prSet presAssocID="{0689EA03-83A6-4AD9-8C28-E2D075324837}" presName="parentText" presStyleLbl="node1" presStyleIdx="2" presStyleCnt="5">
        <dgm:presLayoutVars>
          <dgm:chMax val="0"/>
          <dgm:bulletEnabled val="1"/>
        </dgm:presLayoutVars>
      </dgm:prSet>
      <dgm:spPr/>
    </dgm:pt>
    <dgm:pt modelId="{651241D5-306E-4C5B-92B0-8AAEA9378800}" type="pres">
      <dgm:prSet presAssocID="{C9C18A70-7141-454A-BDF4-586BEBF26674}" presName="spacer" presStyleCnt="0"/>
      <dgm:spPr/>
    </dgm:pt>
    <dgm:pt modelId="{2A06E8F4-3F62-4A25-8FC6-366F310A9D3A}" type="pres">
      <dgm:prSet presAssocID="{544F89DE-FB2C-4B52-A1D4-E921E66B7F1E}" presName="parentText" presStyleLbl="node1" presStyleIdx="3" presStyleCnt="5">
        <dgm:presLayoutVars>
          <dgm:chMax val="0"/>
          <dgm:bulletEnabled val="1"/>
        </dgm:presLayoutVars>
      </dgm:prSet>
      <dgm:spPr/>
    </dgm:pt>
    <dgm:pt modelId="{4541B7AD-4568-44B8-852B-5AD1E395EF2C}" type="pres">
      <dgm:prSet presAssocID="{DABF7BD1-246E-47DA-8655-0294057A1F30}" presName="spacer" presStyleCnt="0"/>
      <dgm:spPr/>
    </dgm:pt>
    <dgm:pt modelId="{0DE6C57F-5B82-48BB-ADB7-29633C53A1E5}" type="pres">
      <dgm:prSet presAssocID="{8FEA55CC-C169-477F-9CDA-198B9C7CFB36}" presName="parentText" presStyleLbl="node1" presStyleIdx="4" presStyleCnt="5">
        <dgm:presLayoutVars>
          <dgm:chMax val="0"/>
          <dgm:bulletEnabled val="1"/>
        </dgm:presLayoutVars>
      </dgm:prSet>
      <dgm:spPr/>
    </dgm:pt>
  </dgm:ptLst>
  <dgm:cxnLst>
    <dgm:cxn modelId="{A45F7203-0732-4793-87BC-EEEF897BFD11}" srcId="{F3E0C092-2B08-408D-B119-46BD69FFC33C}" destId="{0689EA03-83A6-4AD9-8C28-E2D075324837}" srcOrd="2" destOrd="0" parTransId="{7643D3C8-1CDD-4299-9DF6-1242CA3EED18}" sibTransId="{C9C18A70-7141-454A-BDF4-586BEBF26674}"/>
    <dgm:cxn modelId="{49A6D704-6829-4A44-BAAC-8D6A3ABCC731}" srcId="{F3E0C092-2B08-408D-B119-46BD69FFC33C}" destId="{B1E0A548-87A8-4FFF-93D0-8786A3C21616}" srcOrd="1" destOrd="0" parTransId="{66C17044-9467-4D81-9347-25146E48BCF1}" sibTransId="{72CFC1A3-683B-439D-9E7A-7DF139523074}"/>
    <dgm:cxn modelId="{1EE7B508-3A0E-4DE6-A6C4-9CD5B7E02E55}" type="presOf" srcId="{0F71EA81-7181-4EED-982D-E81D06FB9429}" destId="{9336980A-DB55-4700-9791-54621B616B0D}" srcOrd="0" destOrd="0" presId="urn:microsoft.com/office/officeart/2005/8/layout/vList2"/>
    <dgm:cxn modelId="{2EB8F20D-C6AC-4252-877E-46C40600DD3B}" type="presOf" srcId="{B1E0A548-87A8-4FFF-93D0-8786A3C21616}" destId="{0D7759FB-3DCE-4792-8952-463642982145}" srcOrd="0" destOrd="0" presId="urn:microsoft.com/office/officeart/2005/8/layout/vList2"/>
    <dgm:cxn modelId="{91052B44-165C-41E0-BCFA-D521131A0A56}" srcId="{F3E0C092-2B08-408D-B119-46BD69FFC33C}" destId="{0F71EA81-7181-4EED-982D-E81D06FB9429}" srcOrd="0" destOrd="0" parTransId="{1F71B5B9-10A8-4146-9B91-1D84CD0AA3C6}" sibTransId="{CA7E8547-4C2E-4843-A5A4-5A56EB9D2070}"/>
    <dgm:cxn modelId="{3FF01D77-A900-41A6-A1C8-F8FCBF2F423A}" type="presOf" srcId="{0689EA03-83A6-4AD9-8C28-E2D075324837}" destId="{C4D55821-6AC9-452B-842D-B44D793AF681}" srcOrd="0" destOrd="0" presId="urn:microsoft.com/office/officeart/2005/8/layout/vList2"/>
    <dgm:cxn modelId="{C63FEF5A-0F89-41FC-9AF4-9112495FACEF}" srcId="{F3E0C092-2B08-408D-B119-46BD69FFC33C}" destId="{544F89DE-FB2C-4B52-A1D4-E921E66B7F1E}" srcOrd="3" destOrd="0" parTransId="{B36139F4-D0C5-45E9-B104-73D3E4E19197}" sibTransId="{DABF7BD1-246E-47DA-8655-0294057A1F30}"/>
    <dgm:cxn modelId="{9DE83281-01CD-4662-BD78-D0BBA6D6A431}" type="presOf" srcId="{8FEA55CC-C169-477F-9CDA-198B9C7CFB36}" destId="{0DE6C57F-5B82-48BB-ADB7-29633C53A1E5}" srcOrd="0" destOrd="0" presId="urn:microsoft.com/office/officeart/2005/8/layout/vList2"/>
    <dgm:cxn modelId="{0426E989-A20A-46F1-AD91-347D8D8C3608}" type="presOf" srcId="{F3E0C092-2B08-408D-B119-46BD69FFC33C}" destId="{5831D2D7-CBF5-417F-9FE2-B1AF22627626}" srcOrd="0" destOrd="0" presId="urn:microsoft.com/office/officeart/2005/8/layout/vList2"/>
    <dgm:cxn modelId="{F9D9A1CD-4E29-41B2-8A78-6BD9BF99550E}" srcId="{F3E0C092-2B08-408D-B119-46BD69FFC33C}" destId="{8FEA55CC-C169-477F-9CDA-198B9C7CFB36}" srcOrd="4" destOrd="0" parTransId="{86B7695D-3421-482D-B256-F6FAA669195A}" sibTransId="{1D60FA63-EFE4-48D2-88CB-3A2907AE836B}"/>
    <dgm:cxn modelId="{DE6C94EB-C4B8-454F-BC6F-3D7A9B41FAE8}" type="presOf" srcId="{544F89DE-FB2C-4B52-A1D4-E921E66B7F1E}" destId="{2A06E8F4-3F62-4A25-8FC6-366F310A9D3A}" srcOrd="0" destOrd="0" presId="urn:microsoft.com/office/officeart/2005/8/layout/vList2"/>
    <dgm:cxn modelId="{37C00445-3D59-4F51-97E1-F9B8E77AD584}" type="presParOf" srcId="{5831D2D7-CBF5-417F-9FE2-B1AF22627626}" destId="{9336980A-DB55-4700-9791-54621B616B0D}" srcOrd="0" destOrd="0" presId="urn:microsoft.com/office/officeart/2005/8/layout/vList2"/>
    <dgm:cxn modelId="{C7873D1F-2E4E-413D-9269-754451228BA4}" type="presParOf" srcId="{5831D2D7-CBF5-417F-9FE2-B1AF22627626}" destId="{BB006ABC-30DC-4755-9746-3AECD1FDE7B8}" srcOrd="1" destOrd="0" presId="urn:microsoft.com/office/officeart/2005/8/layout/vList2"/>
    <dgm:cxn modelId="{7D1BD290-C182-4A73-9F57-C52413E18320}" type="presParOf" srcId="{5831D2D7-CBF5-417F-9FE2-B1AF22627626}" destId="{0D7759FB-3DCE-4792-8952-463642982145}" srcOrd="2" destOrd="0" presId="urn:microsoft.com/office/officeart/2005/8/layout/vList2"/>
    <dgm:cxn modelId="{F6083AE6-EF8F-4084-A7C4-274D014250DC}" type="presParOf" srcId="{5831D2D7-CBF5-417F-9FE2-B1AF22627626}" destId="{9D7EF95C-ABC9-4320-A16C-06D2FC86E851}" srcOrd="3" destOrd="0" presId="urn:microsoft.com/office/officeart/2005/8/layout/vList2"/>
    <dgm:cxn modelId="{BD4CAC3C-0025-47A5-9F8E-AC0E2E55D0B4}" type="presParOf" srcId="{5831D2D7-CBF5-417F-9FE2-B1AF22627626}" destId="{C4D55821-6AC9-452B-842D-B44D793AF681}" srcOrd="4" destOrd="0" presId="urn:microsoft.com/office/officeart/2005/8/layout/vList2"/>
    <dgm:cxn modelId="{AE0DA279-9CA1-4167-9953-8C84712A3AB7}" type="presParOf" srcId="{5831D2D7-CBF5-417F-9FE2-B1AF22627626}" destId="{651241D5-306E-4C5B-92B0-8AAEA9378800}" srcOrd="5" destOrd="0" presId="urn:microsoft.com/office/officeart/2005/8/layout/vList2"/>
    <dgm:cxn modelId="{20B368AA-0799-4698-93AB-C48184376105}" type="presParOf" srcId="{5831D2D7-CBF5-417F-9FE2-B1AF22627626}" destId="{2A06E8F4-3F62-4A25-8FC6-366F310A9D3A}" srcOrd="6" destOrd="0" presId="urn:microsoft.com/office/officeart/2005/8/layout/vList2"/>
    <dgm:cxn modelId="{29C77673-E509-49A4-9284-7FFB0F70CD36}" type="presParOf" srcId="{5831D2D7-CBF5-417F-9FE2-B1AF22627626}" destId="{4541B7AD-4568-44B8-852B-5AD1E395EF2C}" srcOrd="7" destOrd="0" presId="urn:microsoft.com/office/officeart/2005/8/layout/vList2"/>
    <dgm:cxn modelId="{30A93D9F-F8AF-4471-8EBF-3F3FB49D5B55}" type="presParOf" srcId="{5831D2D7-CBF5-417F-9FE2-B1AF22627626}" destId="{0DE6C57F-5B82-48BB-ADB7-29633C53A1E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6980A-DB55-4700-9791-54621B616B0D}">
      <dsp:nvSpPr>
        <dsp:cNvPr id="0" name=""/>
        <dsp:cNvSpPr/>
      </dsp:nvSpPr>
      <dsp:spPr>
        <a:xfrm>
          <a:off x="0" y="95696"/>
          <a:ext cx="7318632" cy="114143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1" i="0" kern="1200"/>
            <a:t>ResNet152v2</a:t>
          </a:r>
          <a:r>
            <a:rPr lang="en-US" sz="1200" b="1" kern="1200"/>
            <a:t> - </a:t>
          </a:r>
          <a:r>
            <a:rPr lang="en-US" sz="1200" b="0" i="0" kern="1200"/>
            <a:t>A deep residual network designed to capture multi-scale features and prevent vanishing gradients for superior accuracy.</a:t>
          </a:r>
          <a:endParaRPr lang="en-US" sz="1200" kern="1200"/>
        </a:p>
      </dsp:txBody>
      <dsp:txXfrm>
        <a:off x="55720" y="151416"/>
        <a:ext cx="7207192" cy="1029995"/>
      </dsp:txXfrm>
    </dsp:sp>
    <dsp:sp modelId="{0D7759FB-3DCE-4792-8952-463642982145}">
      <dsp:nvSpPr>
        <dsp:cNvPr id="0" name=""/>
        <dsp:cNvSpPr/>
      </dsp:nvSpPr>
      <dsp:spPr>
        <a:xfrm>
          <a:off x="0" y="1271691"/>
          <a:ext cx="7318632" cy="114143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0" i="0" kern="1200"/>
            <a:t>The pre-trained VGG16 model is imported using </a:t>
          </a:r>
          <a:r>
            <a:rPr lang="en-US" sz="1200" b="0" i="0" kern="1200" err="1"/>
            <a:t>tensorflow.keras.applications</a:t>
          </a:r>
          <a:r>
            <a:rPr lang="en-US" sz="1200" b="0" i="0" kern="1200"/>
            <a:t> with weights set to '</a:t>
          </a:r>
          <a:r>
            <a:rPr lang="en-US" sz="1200" b="0" i="0" kern="1200" err="1"/>
            <a:t>imagenet</a:t>
          </a:r>
          <a:r>
            <a:rPr lang="en-US" sz="1200" b="0" i="0" kern="1200"/>
            <a:t>' and the fully connected layers excluded (</a:t>
          </a:r>
          <a:r>
            <a:rPr lang="en-US" sz="1200" b="0" i="0" kern="1200" err="1"/>
            <a:t>include_top</a:t>
          </a:r>
          <a:r>
            <a:rPr lang="en-US" sz="1200" b="0" i="0" kern="1200"/>
            <a:t>=False). The input shape and pooling type are defined as </a:t>
          </a:r>
          <a:r>
            <a:rPr lang="en-US" sz="1200" b="0" i="0" kern="1200" err="1"/>
            <a:t>img_shape</a:t>
          </a:r>
          <a:r>
            <a:rPr lang="en-US" sz="1200" b="0" i="0" kern="1200"/>
            <a:t> and 'avg', respectively.</a:t>
          </a:r>
          <a:endParaRPr lang="en-US" sz="1200" kern="1200"/>
        </a:p>
      </dsp:txBody>
      <dsp:txXfrm>
        <a:off x="55720" y="1327411"/>
        <a:ext cx="7207192" cy="1029995"/>
      </dsp:txXfrm>
    </dsp:sp>
    <dsp:sp modelId="{C4D55821-6AC9-452B-842D-B44D793AF681}">
      <dsp:nvSpPr>
        <dsp:cNvPr id="0" name=""/>
        <dsp:cNvSpPr/>
      </dsp:nvSpPr>
      <dsp:spPr>
        <a:xfrm>
          <a:off x="0" y="2447687"/>
          <a:ext cx="7318632" cy="114143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0" i="0" kern="1200"/>
            <a:t>The pre-trained model's layers are then frozen by setting their trainable attribute to False, ensuring the pre-trained weights remain unchanged during training.</a:t>
          </a:r>
          <a:endParaRPr lang="en-US" sz="1200" kern="1200"/>
        </a:p>
      </dsp:txBody>
      <dsp:txXfrm>
        <a:off x="55720" y="2503407"/>
        <a:ext cx="7207192" cy="1029995"/>
      </dsp:txXfrm>
    </dsp:sp>
    <dsp:sp modelId="{2A06E8F4-3F62-4A25-8FC6-366F310A9D3A}">
      <dsp:nvSpPr>
        <dsp:cNvPr id="0" name=""/>
        <dsp:cNvSpPr/>
      </dsp:nvSpPr>
      <dsp:spPr>
        <a:xfrm>
          <a:off x="0" y="3623682"/>
          <a:ext cx="7318632" cy="114143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0" i="0" kern="1200"/>
            <a:t>Custom layers are added on top of the base model to tailor it for the specific classification task. A batch normalization layer is included to normalize activations, followed by a fully connected layer with 1024 units and </a:t>
          </a:r>
          <a:r>
            <a:rPr lang="en-US" sz="1200" b="0" i="0" kern="1200" err="1"/>
            <a:t>ReLU</a:t>
          </a:r>
          <a:r>
            <a:rPr lang="en-US" sz="1200" b="0" i="0" kern="1200"/>
            <a:t> activation. Dropout is applied with a rate of 0.2 to mitigate overfitting. The final dense layer, equipped with </a:t>
          </a:r>
          <a:r>
            <a:rPr lang="en-US" sz="1200" b="0" i="0" kern="1200" err="1"/>
            <a:t>num_classes</a:t>
          </a:r>
          <a:r>
            <a:rPr lang="en-US" sz="1200" b="0" i="0" kern="1200"/>
            <a:t> units and </a:t>
          </a:r>
          <a:r>
            <a:rPr lang="en-US" sz="1200" b="0" i="0" kern="1200" err="1"/>
            <a:t>softmax</a:t>
          </a:r>
          <a:r>
            <a:rPr lang="en-US" sz="1200" b="0" i="0" kern="1200"/>
            <a:t> activation, serves as the output layer for classification.</a:t>
          </a:r>
          <a:endParaRPr lang="en-US" sz="1200" kern="1200"/>
        </a:p>
      </dsp:txBody>
      <dsp:txXfrm>
        <a:off x="55720" y="3679402"/>
        <a:ext cx="7207192" cy="1029995"/>
      </dsp:txXfrm>
    </dsp:sp>
    <dsp:sp modelId="{0DE6C57F-5B82-48BB-ADB7-29633C53A1E5}">
      <dsp:nvSpPr>
        <dsp:cNvPr id="0" name=""/>
        <dsp:cNvSpPr/>
      </dsp:nvSpPr>
      <dsp:spPr>
        <a:xfrm>
          <a:off x="0" y="4799678"/>
          <a:ext cx="7318632" cy="114143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b="0" i="0" kern="1200"/>
            <a:t>The complete model is built by defining the pre-trained model's input as the input layer and the predictions from the custom layers as the output layer. The model is compiled using the Adam optimizer with a learning rate of 0.001, '</a:t>
          </a:r>
          <a:r>
            <a:rPr lang="en-US" sz="1200" b="0" i="0" kern="1200" err="1"/>
            <a:t>categorical_crossentropy</a:t>
          </a:r>
          <a:r>
            <a:rPr lang="en-US" sz="1200" b="0" i="0" kern="1200"/>
            <a:t>' as the loss function for multi-class classification, and 'accuracy' as the evaluation metric.</a:t>
          </a:r>
          <a:endParaRPr lang="en-US" sz="1200" kern="1200"/>
        </a:p>
      </dsp:txBody>
      <dsp:txXfrm>
        <a:off x="55720" y="4855398"/>
        <a:ext cx="7207192" cy="10299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7C06C4-C5A6-48FB-97F5-B20A44F857E9}" type="datetimeFigureOut">
              <a:rPr lang="en-US" smtClean="0"/>
              <a:t>12/11/2024</a:t>
            </a:fld>
            <a:endParaRPr lang="en-US"/>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B2CC-0155-4E5E-A890-531D58ADF5B2}"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Readers often struggle to find books that align with their tastes. </a:t>
            </a:r>
          </a:p>
          <a:p>
            <a:endParaRPr lang="en-US" sz="1200"/>
          </a:p>
          <a:p>
            <a:r>
              <a:rPr lang="en-US" sz="1200"/>
              <a:t>Traditional recommendations, like those based on bestseller lists, don’t consider personal preferences.</a:t>
            </a:r>
            <a:endParaRPr lang="en-IN" sz="1200"/>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11</a:t>
            </a:fld>
            <a:endParaRPr lang="en-US"/>
          </a:p>
        </p:txBody>
      </p:sp>
    </p:spTree>
    <p:extLst>
      <p:ext uri="{BB962C8B-B14F-4D97-AF65-F5344CB8AC3E}">
        <p14:creationId xmlns:p14="http://schemas.microsoft.com/office/powerpoint/2010/main" val="376727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final output is simple and user-friendly. </a:t>
            </a:r>
          </a:p>
          <a:p>
            <a:endParaRPr lang="en-US"/>
          </a:p>
          <a:p>
            <a:pPr marL="228600" indent="-228600">
              <a:buAutoNum type="arabicPeriod"/>
            </a:pPr>
            <a:r>
              <a:rPr lang="en-US"/>
              <a:t>Users can input a favorite book or genre. </a:t>
            </a:r>
          </a:p>
          <a:p>
            <a:pPr marL="0" indent="0">
              <a:buNone/>
            </a:pPr>
            <a:endParaRPr lang="en-US"/>
          </a:p>
          <a:p>
            <a:pPr marL="0" indent="0">
              <a:buNone/>
            </a:pPr>
            <a:r>
              <a:rPr lang="en-US"/>
              <a:t>2. The system provides a list of recommended books, complete with titles, authors, ratings, and even cover images. </a:t>
            </a:r>
          </a:p>
          <a:p>
            <a:pPr marL="228600" indent="-228600">
              <a:buAutoNum type="arabicPeriod"/>
            </a:pPr>
            <a:endParaRPr lang="en-US"/>
          </a:p>
          <a:p>
            <a:pPr marL="0" indent="0">
              <a:buNone/>
            </a:pPr>
            <a:r>
              <a:rPr lang="en-US"/>
              <a:t>3. For example, if you enjoy ‘The Silent Patient,’ the system might suggest books like ‘The Girl on the Train’ or ‘Behind Closed Doors. By leveraging content-based and collaborative filtering alongside rich metadata, we ensure that every suggestion is thoughtful, personalized, and relevant</a:t>
            </a:r>
            <a:endParaRPr lang="en-IN"/>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22</a:t>
            </a:fld>
            <a:endParaRPr lang="en-US"/>
          </a:p>
        </p:txBody>
      </p:sp>
    </p:spTree>
    <p:extLst>
      <p:ext uri="{BB962C8B-B14F-4D97-AF65-F5344CB8AC3E}">
        <p14:creationId xmlns:p14="http://schemas.microsoft.com/office/powerpoint/2010/main" val="324473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4A6-430D-3B1A-83C4-2D1F7E45C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7A1AF-3192-23C3-39A9-A3B163AC6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63D5A-D914-4DEF-FBC7-F6D84DFB124D}"/>
              </a:ext>
            </a:extLst>
          </p:cNvPr>
          <p:cNvSpPr>
            <a:spLocks noGrp="1"/>
          </p:cNvSpPr>
          <p:nvPr>
            <p:ph type="body" idx="1"/>
          </p:nvPr>
        </p:nvSpPr>
        <p:spPr/>
        <p:txBody>
          <a:bodyPr/>
          <a:lstStyle/>
          <a:p>
            <a:r>
              <a:rPr lang="en-US"/>
              <a:t>The final output is simple and user-friendly. </a:t>
            </a:r>
          </a:p>
          <a:p>
            <a:endParaRPr lang="en-US"/>
          </a:p>
          <a:p>
            <a:pPr marL="228600" indent="-228600">
              <a:buAutoNum type="arabicPeriod"/>
            </a:pPr>
            <a:r>
              <a:rPr lang="en-US"/>
              <a:t>Users can input a favorite book or genre. </a:t>
            </a:r>
          </a:p>
          <a:p>
            <a:pPr marL="0" indent="0">
              <a:buNone/>
            </a:pPr>
            <a:endParaRPr lang="en-US"/>
          </a:p>
          <a:p>
            <a:pPr marL="0" indent="0">
              <a:buNone/>
            </a:pPr>
            <a:r>
              <a:rPr lang="en-US"/>
              <a:t>2. The system provides a list of recommended books, complete with titles, authors, ratings, and even cover images. </a:t>
            </a:r>
          </a:p>
          <a:p>
            <a:pPr marL="228600" indent="-228600">
              <a:buAutoNum type="arabicPeriod"/>
            </a:pPr>
            <a:endParaRPr lang="en-US"/>
          </a:p>
          <a:p>
            <a:pPr marL="0" indent="0">
              <a:buNone/>
            </a:pPr>
            <a:r>
              <a:rPr lang="en-US"/>
              <a:t>3. For example, if you enjoy ‘The Silent Patient,’ the system might suggest books like ‘The Girl on the Train’ or ‘Behind Closed Doors. By leveraging content-based and collaborative filtering alongside rich metadata, we ensure that every suggestion is thoughtful, personalized, and relevant</a:t>
            </a:r>
            <a:endParaRPr lang="en-IN"/>
          </a:p>
          <a:p>
            <a:endParaRPr lang="en-IN"/>
          </a:p>
        </p:txBody>
      </p:sp>
      <p:sp>
        <p:nvSpPr>
          <p:cNvPr id="4" name="Slide Number Placeholder 3">
            <a:extLst>
              <a:ext uri="{FF2B5EF4-FFF2-40B4-BE49-F238E27FC236}">
                <a16:creationId xmlns:a16="http://schemas.microsoft.com/office/drawing/2014/main" id="{1123742E-F3B5-DF44-BED1-C383273843C8}"/>
              </a:ext>
            </a:extLst>
          </p:cNvPr>
          <p:cNvSpPr>
            <a:spLocks noGrp="1"/>
          </p:cNvSpPr>
          <p:nvPr>
            <p:ph type="sldNum" sz="quarter" idx="5"/>
          </p:nvPr>
        </p:nvSpPr>
        <p:spPr/>
        <p:txBody>
          <a:bodyPr/>
          <a:lstStyle/>
          <a:p>
            <a:fld id="{E2780FBB-F712-42E7-8C2F-226D98798B3F}" type="slidenum">
              <a:rPr lang="en-US" smtClean="0"/>
              <a:t>23</a:t>
            </a:fld>
            <a:endParaRPr lang="en-US"/>
          </a:p>
        </p:txBody>
      </p:sp>
    </p:spTree>
    <p:extLst>
      <p:ext uri="{BB962C8B-B14F-4D97-AF65-F5344CB8AC3E}">
        <p14:creationId xmlns:p14="http://schemas.microsoft.com/office/powerpoint/2010/main" val="3156432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24</a:t>
            </a:fld>
            <a:endParaRPr lang="en-US"/>
          </a:p>
        </p:txBody>
      </p:sp>
    </p:spTree>
    <p:extLst>
      <p:ext uri="{BB962C8B-B14F-4D97-AF65-F5344CB8AC3E}">
        <p14:creationId xmlns:p14="http://schemas.microsoft.com/office/powerpoint/2010/main" val="57650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system bridges this gap using content-based filtering and collaborative filtering, </a:t>
            </a:r>
          </a:p>
          <a:p>
            <a:endParaRPr lang="en-US"/>
          </a:p>
          <a:p>
            <a:r>
              <a:rPr lang="en-US"/>
              <a:t>leveraging book features and user behavior to deliver highly relevant suggestions</a:t>
            </a:r>
            <a:endParaRPr lang="en-IN"/>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12</a:t>
            </a:fld>
            <a:endParaRPr lang="en-US"/>
          </a:p>
        </p:txBody>
      </p:sp>
    </p:spTree>
    <p:extLst>
      <p:ext uri="{BB962C8B-B14F-4D97-AF65-F5344CB8AC3E}">
        <p14:creationId xmlns:p14="http://schemas.microsoft.com/office/powerpoint/2010/main" val="234301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Central Rating Range</a:t>
            </a:r>
            <a:r>
              <a:rPr lang="en-US"/>
              <a:t>:</a:t>
            </a:r>
          </a:p>
          <a:p>
            <a:pPr>
              <a:buFont typeface="Arial" panose="020B0604020202020204" pitchFamily="34" charset="0"/>
              <a:buChar char="•"/>
            </a:pPr>
            <a:r>
              <a:rPr lang="en-US"/>
              <a:t>Highlight that the majority of books are rated between </a:t>
            </a:r>
            <a:r>
              <a:rPr lang="en-US" b="1"/>
              <a:t>3.5 and 4.0</a:t>
            </a:r>
            <a:r>
              <a:rPr lang="en-US"/>
              <a:t>, showing a positive trend in user ratings.</a:t>
            </a:r>
          </a:p>
          <a:p>
            <a:pPr>
              <a:buFont typeface="Arial" panose="020B0604020202020204" pitchFamily="34" charset="0"/>
              <a:buChar char="•"/>
            </a:pPr>
            <a:r>
              <a:rPr lang="en-US"/>
              <a:t>Emphasize that </a:t>
            </a:r>
            <a:r>
              <a:rPr lang="en-US" b="1"/>
              <a:t>users generally lean toward moderate to high ratings</a:t>
            </a:r>
            <a:r>
              <a:rPr lang="en-US"/>
              <a:t>.</a:t>
            </a:r>
          </a:p>
          <a:p>
            <a:r>
              <a:rPr lang="en-US" b="1"/>
              <a:t>Balanced Distribution</a:t>
            </a:r>
            <a:r>
              <a:rPr lang="en-US"/>
              <a:t>:</a:t>
            </a:r>
          </a:p>
          <a:p>
            <a:pPr>
              <a:buFont typeface="Arial" panose="020B0604020202020204" pitchFamily="34" charset="0"/>
              <a:buChar char="•"/>
            </a:pPr>
            <a:r>
              <a:rPr lang="en-US"/>
              <a:t>Point out the </a:t>
            </a:r>
            <a:r>
              <a:rPr lang="en-US" b="1"/>
              <a:t>bell-shaped curve </a:t>
            </a:r>
            <a:r>
              <a:rPr lang="en-US"/>
              <a:t>(normal distribution), which </a:t>
            </a:r>
            <a:r>
              <a:rPr lang="en-US" b="1"/>
              <a:t>indicates</a:t>
            </a:r>
            <a:r>
              <a:rPr lang="en-US"/>
              <a:t> </a:t>
            </a:r>
            <a:r>
              <a:rPr lang="en-US" b="1"/>
              <a:t>fairness and uniformity in how books are rated across the dataset</a:t>
            </a:r>
            <a:r>
              <a:rPr lang="en-US"/>
              <a:t>.</a:t>
            </a:r>
          </a:p>
          <a:p>
            <a:endParaRPr lang="en-US" b="1"/>
          </a:p>
          <a:p>
            <a:r>
              <a:rPr lang="en-US" b="1"/>
              <a:t>KDE Curve for Insights</a:t>
            </a:r>
            <a:r>
              <a:rPr lang="en-US"/>
              <a:t>:</a:t>
            </a:r>
          </a:p>
          <a:p>
            <a:pPr>
              <a:buFont typeface="Arial" panose="020B0604020202020204" pitchFamily="34" charset="0"/>
              <a:buChar char="•"/>
            </a:pPr>
            <a:r>
              <a:rPr lang="en-US"/>
              <a:t>Discuss the Kernel Density Estimate (KDE) line overlay, which provides a smooth approximation of the rating trends, ensuring the </a:t>
            </a:r>
            <a:r>
              <a:rPr lang="en-US" b="1"/>
              <a:t>dataset avoids extreme bias </a:t>
            </a:r>
            <a:r>
              <a:rPr lang="en-US"/>
              <a:t>(e.g., predominantly low or high ratings).</a:t>
            </a:r>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14</a:t>
            </a:fld>
            <a:endParaRPr lang="en-US"/>
          </a:p>
        </p:txBody>
      </p:sp>
    </p:spTree>
    <p:extLst>
      <p:ext uri="{BB962C8B-B14F-4D97-AF65-F5344CB8AC3E}">
        <p14:creationId xmlns:p14="http://schemas.microsoft.com/office/powerpoint/2010/main" val="28616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Agatha Christie’s Dominance</a:t>
            </a:r>
            <a:r>
              <a:rPr lang="en-US"/>
              <a:t>:</a:t>
            </a:r>
          </a:p>
          <a:p>
            <a:pPr>
              <a:buFont typeface="Arial" panose="020B0604020202020204" pitchFamily="34" charset="0"/>
              <a:buChar char="•"/>
            </a:pPr>
            <a:r>
              <a:rPr lang="en-US"/>
              <a:t>Highlight that </a:t>
            </a:r>
            <a:r>
              <a:rPr lang="en-US" b="1"/>
              <a:t>Agatha Christie is the most represented author</a:t>
            </a:r>
            <a:r>
              <a:rPr lang="en-US"/>
              <a:t>, </a:t>
            </a:r>
            <a:r>
              <a:rPr lang="en-US" b="1"/>
              <a:t>reflecting her global appeal and extensive body of work in the mystery genre</a:t>
            </a:r>
            <a:r>
              <a:rPr lang="en-US"/>
              <a:t>.</a:t>
            </a:r>
          </a:p>
          <a:p>
            <a:endParaRPr lang="en-US" b="1"/>
          </a:p>
          <a:p>
            <a:r>
              <a:rPr lang="en-US" b="1"/>
              <a:t>Genre Versatility</a:t>
            </a:r>
            <a:r>
              <a:rPr lang="en-US"/>
              <a:t>:</a:t>
            </a:r>
          </a:p>
          <a:p>
            <a:pPr>
              <a:buFont typeface="Arial" panose="020B0604020202020204" pitchFamily="34" charset="0"/>
              <a:buChar char="•"/>
            </a:pPr>
            <a:r>
              <a:rPr lang="en-US"/>
              <a:t>Explain the range of authors, including R.L. Stine (children's horror), Stephen King (horror and thriller), and Nora Roberts (romance), showcasing the </a:t>
            </a:r>
            <a:r>
              <a:rPr lang="en-US" b="1"/>
              <a:t>dataset's coverage of multiple genres.</a:t>
            </a:r>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15</a:t>
            </a:fld>
            <a:endParaRPr lang="en-US"/>
          </a:p>
        </p:txBody>
      </p:sp>
    </p:spTree>
    <p:extLst>
      <p:ext uri="{BB962C8B-B14F-4D97-AF65-F5344CB8AC3E}">
        <p14:creationId xmlns:p14="http://schemas.microsoft.com/office/powerpoint/2010/main" val="1557943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Dominance of Fiction and Fantasy</a:t>
            </a:r>
            <a:r>
              <a:rPr lang="en-US"/>
              <a:t>:</a:t>
            </a:r>
          </a:p>
          <a:p>
            <a:pPr>
              <a:buFont typeface="Arial" panose="020B0604020202020204" pitchFamily="34" charset="0"/>
              <a:buChar char="•"/>
            </a:pPr>
            <a:r>
              <a:rPr lang="en-US"/>
              <a:t>Emphasize that </a:t>
            </a:r>
            <a:r>
              <a:rPr lang="en-US" b="1"/>
              <a:t>Fiction</a:t>
            </a:r>
            <a:r>
              <a:rPr lang="en-US"/>
              <a:t> and </a:t>
            </a:r>
            <a:r>
              <a:rPr lang="en-US" b="1"/>
              <a:t>Fantasy</a:t>
            </a:r>
            <a:r>
              <a:rPr lang="en-US"/>
              <a:t> dominate the dataset, with nearly 16,000 books each, catering to the most popular reader preferences.</a:t>
            </a:r>
          </a:p>
          <a:p>
            <a:endParaRPr lang="en-US" b="1"/>
          </a:p>
          <a:p>
            <a:r>
              <a:rPr lang="en-US" b="1"/>
              <a:t>Broad Genre Representation</a:t>
            </a:r>
            <a:r>
              <a:rPr lang="en-US"/>
              <a:t>:</a:t>
            </a:r>
          </a:p>
          <a:p>
            <a:pPr>
              <a:buFont typeface="Arial" panose="020B0604020202020204" pitchFamily="34" charset="0"/>
              <a:buChar char="•"/>
            </a:pPr>
            <a:r>
              <a:rPr lang="en-US" b="1"/>
              <a:t>Highlight the dataset’s diversity</a:t>
            </a:r>
            <a:r>
              <a:rPr lang="en-US"/>
              <a:t>, with genres like </a:t>
            </a:r>
            <a:r>
              <a:rPr lang="en-US" b="1"/>
              <a:t>Nonfiction</a:t>
            </a:r>
            <a:r>
              <a:rPr lang="en-US"/>
              <a:t>, </a:t>
            </a:r>
            <a:r>
              <a:rPr lang="en-US" b="1"/>
              <a:t>Historical Fiction</a:t>
            </a:r>
            <a:r>
              <a:rPr lang="en-US"/>
              <a:t>, and </a:t>
            </a:r>
            <a:r>
              <a:rPr lang="en-US" b="1"/>
              <a:t>Young Adult</a:t>
            </a:r>
            <a:r>
              <a:rPr lang="en-US"/>
              <a:t> offering something for every type of reader.</a:t>
            </a:r>
          </a:p>
          <a:p>
            <a:endParaRPr lang="en-US" b="1"/>
          </a:p>
          <a:p>
            <a:endParaRPr lang="en-US" b="1"/>
          </a:p>
          <a:p>
            <a:r>
              <a:rPr lang="en-US" b="1"/>
              <a:t>Impact on Recommendations</a:t>
            </a:r>
            <a:r>
              <a:rPr lang="en-US"/>
              <a:t>:</a:t>
            </a:r>
          </a:p>
          <a:p>
            <a:pPr>
              <a:buFont typeface="Arial" panose="020B0604020202020204" pitchFamily="34" charset="0"/>
              <a:buChar char="•"/>
            </a:pPr>
            <a:r>
              <a:rPr lang="en-US"/>
              <a:t>Explain how the genre distribution allows the system to provide varied recommendations, catering to niche interests like </a:t>
            </a:r>
            <a:r>
              <a:rPr lang="en-US" b="1"/>
              <a:t>Paranormal</a:t>
            </a:r>
            <a:r>
              <a:rPr lang="en-US"/>
              <a:t> or </a:t>
            </a:r>
            <a:r>
              <a:rPr lang="en-US" b="1"/>
              <a:t>Sequential Art</a:t>
            </a:r>
            <a:r>
              <a:rPr lang="en-US"/>
              <a:t>, while still supporting mainstream categories.</a:t>
            </a:r>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16</a:t>
            </a:fld>
            <a:endParaRPr lang="en-US"/>
          </a:p>
        </p:txBody>
      </p:sp>
    </p:spTree>
    <p:extLst>
      <p:ext uri="{BB962C8B-B14F-4D97-AF65-F5344CB8AC3E}">
        <p14:creationId xmlns:p14="http://schemas.microsoft.com/office/powerpoint/2010/main" val="1720267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b="1" spc="43">
                <a:solidFill>
                  <a:srgbClr val="000000"/>
                </a:solidFill>
              </a:rPr>
              <a:t>User Based Collaborative Filtering:</a:t>
            </a:r>
            <a:r>
              <a:rPr lang="en-US" b="1" spc="43"/>
              <a:t> </a:t>
            </a:r>
            <a:r>
              <a:rPr lang="en-US" b="0" i="0" u="none" strike="noStrike">
                <a:effectLst/>
              </a:rPr>
              <a:t>This recommendation approach finds books for a target user (</a:t>
            </a:r>
            <a:r>
              <a:rPr lang="en-US" err="1"/>
              <a:t>user_id</a:t>
            </a:r>
            <a:r>
              <a:rPr lang="en-US" b="0" i="0" u="none" strike="noStrike">
                <a:effectLst/>
              </a:rPr>
              <a:t>) by identifying other users with similar tastes based on their book ratings. </a:t>
            </a:r>
            <a:endParaRPr lang="en-US">
              <a:solidFill>
                <a:srgbClr val="000000"/>
              </a:solidFill>
            </a:endParaRPr>
          </a:p>
          <a:p>
            <a:pPr marL="304800" indent="-304800" algn="just">
              <a:lnSpc>
                <a:spcPct val="150000"/>
              </a:lnSpc>
              <a:buFont typeface="Arial"/>
              <a:buChar char="•"/>
            </a:pPr>
            <a:r>
              <a:rPr lang="en-US" b="1" spc="43">
                <a:solidFill>
                  <a:srgbClr val="000000"/>
                </a:solidFill>
              </a:rPr>
              <a:t>K-Nearest Neighbors (KNN) model </a:t>
            </a:r>
            <a:r>
              <a:rPr lang="en-US" spc="43">
                <a:solidFill>
                  <a:srgbClr val="000000"/>
                </a:solidFill>
              </a:rPr>
              <a:t>used</a:t>
            </a:r>
            <a:r>
              <a:rPr lang="en-US" b="1" spc="43">
                <a:solidFill>
                  <a:srgbClr val="000000"/>
                </a:solidFill>
              </a:rPr>
              <a:t> </a:t>
            </a:r>
            <a:r>
              <a:rPr lang="en-US" spc="43">
                <a:solidFill>
                  <a:srgbClr val="000000"/>
                </a:solidFill>
              </a:rPr>
              <a:t>to identify similar user and item patterns.</a:t>
            </a:r>
          </a:p>
          <a:p>
            <a:pPr marL="304800" indent="-304800" algn="just">
              <a:lnSpc>
                <a:spcPct val="150000"/>
              </a:lnSpc>
              <a:buFont typeface="Arial"/>
              <a:buChar char="•"/>
            </a:pPr>
            <a:r>
              <a:rPr lang="en-US" b="1"/>
              <a:t>Cosine</a:t>
            </a:r>
            <a:r>
              <a:rPr lang="en-US" b="1" i="0" u="none" strike="noStrike">
                <a:effectLst/>
              </a:rPr>
              <a:t> Similarity</a:t>
            </a:r>
            <a:r>
              <a:rPr lang="en-US" b="0" i="0" u="none" strike="noStrike">
                <a:effectLst/>
              </a:rPr>
              <a:t> </a:t>
            </a:r>
            <a:r>
              <a:rPr lang="en-US"/>
              <a:t>measures</a:t>
            </a:r>
            <a:r>
              <a:rPr lang="en-US" b="0" i="0" u="none" strike="noStrike">
                <a:effectLst/>
              </a:rPr>
              <a:t> how closely two users' ratings align, regardless of the absolute values</a:t>
            </a:r>
            <a:r>
              <a:rPr lang="en-US"/>
              <a:t>.</a:t>
            </a:r>
            <a:endParaRPr lang="en-US" b="0" i="0" u="none" strike="noStrike">
              <a:effectLst/>
            </a:endParaRPr>
          </a:p>
          <a:p>
            <a:pPr algn="just">
              <a:lnSpc>
                <a:spcPct val="150000"/>
              </a:lnSpc>
            </a:pPr>
            <a:endParaRPr lang="en-US" b="1" spc="43">
              <a:solidFill>
                <a:srgbClr val="000000"/>
              </a:solidFill>
            </a:endParaRPr>
          </a:p>
          <a:p>
            <a:pPr algn="just">
              <a:lnSpc>
                <a:spcPct val="150000"/>
              </a:lnSpc>
            </a:pPr>
            <a:r>
              <a:rPr lang="en-US" b="1" spc="43">
                <a:solidFill>
                  <a:srgbClr val="000000"/>
                </a:solidFill>
              </a:rPr>
              <a:t>Content Based Filtering: </a:t>
            </a:r>
            <a:r>
              <a:rPr lang="en-US" spc="43">
                <a:solidFill>
                  <a:srgbClr val="000000"/>
                </a:solidFill>
              </a:rPr>
              <a:t>This approach identifies books that are similar to a given book title.</a:t>
            </a:r>
            <a:endParaRPr lang="en-US"/>
          </a:p>
          <a:p>
            <a:pPr algn="just">
              <a:lnSpc>
                <a:spcPct val="150000"/>
              </a:lnSpc>
            </a:pPr>
            <a:r>
              <a:rPr lang="en-US" b="1">
                <a:solidFill>
                  <a:srgbClr val="000000"/>
                </a:solidFill>
              </a:rPr>
              <a:t>K-Nearest Neighbors (KNN) model </a:t>
            </a:r>
            <a:r>
              <a:rPr lang="en-US">
                <a:solidFill>
                  <a:srgbClr val="000000"/>
                </a:solidFill>
              </a:rPr>
              <a:t>is trained using Euclidean distance to calculate feature similarity.</a:t>
            </a:r>
            <a:endParaRPr lang="en-US"/>
          </a:p>
          <a:p>
            <a:pPr algn="just">
              <a:lnSpc>
                <a:spcPts val="2987"/>
              </a:lnSpc>
            </a:pPr>
            <a:endParaRPr lang="en-US" sz="1200" spc="43">
              <a:solidFill>
                <a:srgbClr val="000000"/>
              </a:solidFill>
              <a:ea typeface="Trocchi"/>
              <a:cs typeface="Trocchi"/>
            </a:endParaRPr>
          </a:p>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17</a:t>
            </a:fld>
            <a:endParaRPr lang="en-US"/>
          </a:p>
        </p:txBody>
      </p:sp>
    </p:spTree>
    <p:extLst>
      <p:ext uri="{BB962C8B-B14F-4D97-AF65-F5344CB8AC3E}">
        <p14:creationId xmlns:p14="http://schemas.microsoft.com/office/powerpoint/2010/main" val="355365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system looks at patterns in how users rate or interact with books. </a:t>
            </a:r>
          </a:p>
          <a:p>
            <a:endParaRPr lang="en-US"/>
          </a:p>
          <a:p>
            <a:r>
              <a:rPr lang="en-US"/>
              <a:t>2. For instance, if User A and User B have rated several books similarly, the system assumes they have similar preferences and recommends books User A has read to User B, and vice versa</a:t>
            </a:r>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19</a:t>
            </a:fld>
            <a:endParaRPr lang="en-US"/>
          </a:p>
        </p:txBody>
      </p:sp>
    </p:spTree>
    <p:extLst>
      <p:ext uri="{BB962C8B-B14F-4D97-AF65-F5344CB8AC3E}">
        <p14:creationId xmlns:p14="http://schemas.microsoft.com/office/powerpoint/2010/main" val="124815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20</a:t>
            </a:fld>
            <a:endParaRPr lang="en-US"/>
          </a:p>
        </p:txBody>
      </p:sp>
    </p:spTree>
    <p:extLst>
      <p:ext uri="{BB962C8B-B14F-4D97-AF65-F5344CB8AC3E}">
        <p14:creationId xmlns:p14="http://schemas.microsoft.com/office/powerpoint/2010/main" val="561955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 user provides a favorite book, the system identifies similar books by comparing features using algorithms like cosine similarity. </a:t>
            </a:r>
          </a:p>
          <a:p>
            <a:endParaRPr lang="en-US"/>
          </a:p>
          <a:p>
            <a:r>
              <a:rPr lang="en-US"/>
              <a:t>2. For example, if you love a mystery novel with a psychological twist, the system finds other books that match these elements, ensuring relevance.</a:t>
            </a:r>
            <a:endParaRPr lang="en-IN"/>
          </a:p>
        </p:txBody>
      </p:sp>
      <p:sp>
        <p:nvSpPr>
          <p:cNvPr id="4" name="Slide Number Placeholder 3"/>
          <p:cNvSpPr>
            <a:spLocks noGrp="1"/>
          </p:cNvSpPr>
          <p:nvPr>
            <p:ph type="sldNum" sz="quarter" idx="5"/>
          </p:nvPr>
        </p:nvSpPr>
        <p:spPr/>
        <p:txBody>
          <a:bodyPr/>
          <a:lstStyle/>
          <a:p>
            <a:fld id="{E2780FBB-F712-42E7-8C2F-226D98798B3F}" type="slidenum">
              <a:rPr lang="en-US" smtClean="0"/>
              <a:t>21</a:t>
            </a:fld>
            <a:endParaRPr lang="en-US"/>
          </a:p>
        </p:txBody>
      </p:sp>
    </p:spTree>
    <p:extLst>
      <p:ext uri="{BB962C8B-B14F-4D97-AF65-F5344CB8AC3E}">
        <p14:creationId xmlns:p14="http://schemas.microsoft.com/office/powerpoint/2010/main" val="963480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cs typeface="Sabon Next LT" panose="020B0502040204020203" pitchFamily="2" charset="0"/>
              </a:rPr>
              <a:t>Click to edit Master title style</a:t>
            </a:r>
            <a:endPar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12/11/2024</a:t>
            </a:fld>
            <a:endParaRPr lang="en-US">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3/1/20XX</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3/1/20XX</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SAMPLE FOOTER TEXT</a:t>
            </a:r>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cs typeface="Sabon Next LT" panose="020B0502040204020203" pitchFamily="2" charset="0"/>
              </a:rPr>
              <a:t>Click to edit Master title style</a:t>
            </a:r>
            <a:endParaRPr lang="en-US">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3/1/20XX</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3/1/20XX</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3/1/20XX</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3/1/20XX</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3/1/20XX</a:t>
            </a:r>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SAMPLE FOOTER TEXT</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23.sv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22.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4.svg"/></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22.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1.svg"/><Relationship Id="rId5" Type="http://schemas.openxmlformats.org/officeDocument/2006/relationships/image" Target="../media/image47.png"/><Relationship Id="rId10" Type="http://schemas.openxmlformats.org/officeDocument/2006/relationships/image" Target="../media/image63.svg"/><Relationship Id="rId4" Type="http://schemas.openxmlformats.org/officeDocument/2006/relationships/image" Target="../media/image23.sv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22.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64.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69.svg"/><Relationship Id="rId4" Type="http://schemas.openxmlformats.org/officeDocument/2006/relationships/image" Target="../media/image65.sv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kaggle.com/datasets/cyanex1702/surreal-symphonies-a-dataset-of-diverse-art"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7050" y="1121700"/>
            <a:ext cx="9144000" cy="2387600"/>
          </a:xfrm>
        </p:spPr>
        <p:txBody>
          <a:bodyPr anchor="b" anchorCtr="0">
            <a:normAutofit/>
          </a:bodyPr>
          <a:lstStyle/>
          <a:p>
            <a:r>
              <a:rPr lang="en-US" sz="4400" b="1"/>
              <a:t>Artwork Image Recognition </a:t>
            </a:r>
            <a:br>
              <a:rPr lang="en-US" sz="4400" b="1"/>
            </a:br>
            <a:endParaRPr lang="en-US" sz="4400" b="1"/>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6096000" y="4202308"/>
            <a:ext cx="6476957" cy="1798268"/>
          </a:xfrm>
        </p:spPr>
        <p:txBody>
          <a:bodyPr vert="horz" lIns="91440" tIns="45720" rIns="91440" bIns="45720" rtlCol="0" anchor="t">
            <a:normAutofit fontScale="55000" lnSpcReduction="20000"/>
          </a:bodyPr>
          <a:lstStyle/>
          <a:p>
            <a:r>
              <a:rPr lang="en-US"/>
              <a:t>Akshaya </a:t>
            </a:r>
            <a:r>
              <a:rPr lang="en-US" err="1"/>
              <a:t>Chhaban</a:t>
            </a:r>
            <a:r>
              <a:rPr lang="en-US"/>
              <a:t> Tonde</a:t>
            </a:r>
          </a:p>
          <a:p>
            <a:r>
              <a:rPr lang="en-US"/>
              <a:t>Anusha </a:t>
            </a:r>
            <a:r>
              <a:rPr lang="en-US" err="1"/>
              <a:t>Manchi</a:t>
            </a:r>
            <a:r>
              <a:rPr lang="en-US"/>
              <a:t> Satish</a:t>
            </a:r>
          </a:p>
          <a:p>
            <a:r>
              <a:rPr lang="en-US"/>
              <a:t>Gunjan Sandesh Sureka</a:t>
            </a:r>
          </a:p>
          <a:p>
            <a:r>
              <a:rPr lang="en-US"/>
              <a:t>Heer </a:t>
            </a:r>
            <a:r>
              <a:rPr lang="en-US" err="1"/>
              <a:t>Kirtibhai</a:t>
            </a:r>
            <a:r>
              <a:rPr lang="en-US"/>
              <a:t> Shah</a:t>
            </a:r>
          </a:p>
          <a:p>
            <a:r>
              <a:rPr lang="en-US"/>
              <a:t>Sai Preethi Poka</a:t>
            </a:r>
          </a:p>
          <a:p>
            <a:endParaRPr lang="en-US"/>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39511">
            <a:off x="8070508" y="3035599"/>
            <a:ext cx="3636521" cy="3363782"/>
          </a:xfrm>
          <a:custGeom>
            <a:avLst/>
            <a:gdLst/>
            <a:ahLst/>
            <a:cxnLst/>
            <a:rect l="l" t="t" r="r" b="b"/>
            <a:pathLst>
              <a:path w="5454782" h="5045673">
                <a:moveTo>
                  <a:pt x="0" y="0"/>
                </a:moveTo>
                <a:lnTo>
                  <a:pt x="5454782" y="0"/>
                </a:lnTo>
                <a:lnTo>
                  <a:pt x="5454782" y="5045673"/>
                </a:lnTo>
                <a:lnTo>
                  <a:pt x="0" y="5045673"/>
                </a:lnTo>
                <a:lnTo>
                  <a:pt x="0" y="0"/>
                </a:lnTo>
                <a:close/>
              </a:path>
            </a:pathLst>
          </a:custGeom>
          <a:blipFill>
            <a:blip r:embed="rId2"/>
            <a:stretch>
              <a:fillRect/>
            </a:stretch>
          </a:blipFill>
        </p:spPr>
        <p:txBody>
          <a:bodyPr/>
          <a:lstStyle/>
          <a:p>
            <a:endParaRPr lang="en-US" sz="1200"/>
          </a:p>
        </p:txBody>
      </p:sp>
      <p:sp>
        <p:nvSpPr>
          <p:cNvPr id="3" name="Freeform 3"/>
          <p:cNvSpPr/>
          <p:nvPr/>
        </p:nvSpPr>
        <p:spPr>
          <a:xfrm rot="-684159">
            <a:off x="436404" y="663589"/>
            <a:ext cx="2873498" cy="2794477"/>
          </a:xfrm>
          <a:custGeom>
            <a:avLst/>
            <a:gdLst/>
            <a:ahLst/>
            <a:cxnLst/>
            <a:rect l="l" t="t" r="r" b="b"/>
            <a:pathLst>
              <a:path w="4310247" h="4191715">
                <a:moveTo>
                  <a:pt x="0" y="0"/>
                </a:moveTo>
                <a:lnTo>
                  <a:pt x="4310247" y="0"/>
                </a:lnTo>
                <a:lnTo>
                  <a:pt x="4310247" y="4191716"/>
                </a:lnTo>
                <a:lnTo>
                  <a:pt x="0" y="4191716"/>
                </a:lnTo>
                <a:lnTo>
                  <a:pt x="0" y="0"/>
                </a:lnTo>
                <a:close/>
              </a:path>
            </a:pathLst>
          </a:custGeom>
          <a:blipFill>
            <a:blip r:embed="rId3"/>
            <a:stretch>
              <a:fillRect/>
            </a:stretch>
          </a:blipFill>
        </p:spPr>
        <p:txBody>
          <a:bodyPr/>
          <a:lstStyle/>
          <a:p>
            <a:endParaRPr lang="en-US" sz="1200"/>
          </a:p>
        </p:txBody>
      </p:sp>
      <p:sp>
        <p:nvSpPr>
          <p:cNvPr id="7" name="TextBox 7"/>
          <p:cNvSpPr txBox="1"/>
          <p:nvPr/>
        </p:nvSpPr>
        <p:spPr>
          <a:xfrm>
            <a:off x="3694614" y="2261189"/>
            <a:ext cx="5290597" cy="1731243"/>
          </a:xfrm>
          <a:prstGeom prst="rect">
            <a:avLst/>
          </a:prstGeom>
        </p:spPr>
        <p:txBody>
          <a:bodyPr wrap="square" lIns="0" tIns="0" rIns="0" bIns="0" rtlCol="0" anchor="t">
            <a:spAutoFit/>
          </a:bodyPr>
          <a:lstStyle/>
          <a:p>
            <a:pPr algn="ctr">
              <a:lnSpc>
                <a:spcPts val="4480"/>
              </a:lnSpc>
            </a:pPr>
            <a:r>
              <a:rPr lang="en-US" sz="4400" spc="96">
                <a:solidFill>
                  <a:srgbClr val="000000"/>
                </a:solidFill>
              </a:rPr>
              <a:t>AI-Based Book Recommendation System</a:t>
            </a:r>
            <a:endParaRPr lang="en-US" sz="4400" spc="96">
              <a:solidFill>
                <a:srgbClr val="000000"/>
              </a:solidFill>
              <a:ea typeface="Trocchi"/>
              <a:cs typeface="Trocchi"/>
              <a:sym typeface="Trocchi"/>
            </a:endParaRPr>
          </a:p>
        </p:txBody>
      </p:sp>
      <p:sp>
        <p:nvSpPr>
          <p:cNvPr id="8" name="Freeform 8"/>
          <p:cNvSpPr/>
          <p:nvPr/>
        </p:nvSpPr>
        <p:spPr>
          <a:xfrm rot="797487" flipH="1">
            <a:off x="569347" y="4707650"/>
            <a:ext cx="3854987" cy="1422841"/>
          </a:xfrm>
          <a:custGeom>
            <a:avLst/>
            <a:gdLst/>
            <a:ahLst/>
            <a:cxnLst/>
            <a:rect l="l" t="t" r="r" b="b"/>
            <a:pathLst>
              <a:path w="5782480" h="2134261">
                <a:moveTo>
                  <a:pt x="5782480" y="0"/>
                </a:moveTo>
                <a:lnTo>
                  <a:pt x="0" y="0"/>
                </a:lnTo>
                <a:lnTo>
                  <a:pt x="0" y="2134261"/>
                </a:lnTo>
                <a:lnTo>
                  <a:pt x="5782480" y="2134261"/>
                </a:lnTo>
                <a:lnTo>
                  <a:pt x="57824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9" name="Freeform 9"/>
          <p:cNvSpPr/>
          <p:nvPr/>
        </p:nvSpPr>
        <p:spPr>
          <a:xfrm rot="-1848899">
            <a:off x="591448" y="3871526"/>
            <a:ext cx="1996414" cy="1673095"/>
          </a:xfrm>
          <a:custGeom>
            <a:avLst/>
            <a:gdLst/>
            <a:ahLst/>
            <a:cxnLst/>
            <a:rect l="l" t="t" r="r" b="b"/>
            <a:pathLst>
              <a:path w="2994621" h="2509643">
                <a:moveTo>
                  <a:pt x="0" y="0"/>
                </a:moveTo>
                <a:lnTo>
                  <a:pt x="2994621" y="0"/>
                </a:lnTo>
                <a:lnTo>
                  <a:pt x="2994621" y="2509643"/>
                </a:lnTo>
                <a:lnTo>
                  <a:pt x="0" y="2509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0" name="Freeform 10"/>
          <p:cNvSpPr/>
          <p:nvPr/>
        </p:nvSpPr>
        <p:spPr>
          <a:xfrm rot="1053766" flipV="1">
            <a:off x="8110030" y="655366"/>
            <a:ext cx="3854987" cy="1422841"/>
          </a:xfrm>
          <a:custGeom>
            <a:avLst/>
            <a:gdLst/>
            <a:ahLst/>
            <a:cxnLst/>
            <a:rect l="l" t="t" r="r" b="b"/>
            <a:pathLst>
              <a:path w="5782480" h="2134261">
                <a:moveTo>
                  <a:pt x="0" y="2134260"/>
                </a:moveTo>
                <a:lnTo>
                  <a:pt x="5782480" y="2134260"/>
                </a:lnTo>
                <a:lnTo>
                  <a:pt x="5782480" y="0"/>
                </a:lnTo>
                <a:lnTo>
                  <a:pt x="0" y="0"/>
                </a:lnTo>
                <a:lnTo>
                  <a:pt x="0" y="213426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1" name="Freeform 11"/>
          <p:cNvSpPr/>
          <p:nvPr/>
        </p:nvSpPr>
        <p:spPr>
          <a:xfrm rot="-586925">
            <a:off x="7484299" y="342269"/>
            <a:ext cx="1523326" cy="911226"/>
          </a:xfrm>
          <a:custGeom>
            <a:avLst/>
            <a:gdLst/>
            <a:ahLst/>
            <a:cxnLst/>
            <a:rect l="l" t="t" r="r" b="b"/>
            <a:pathLst>
              <a:path w="2284989" h="1366839">
                <a:moveTo>
                  <a:pt x="0" y="0"/>
                </a:moveTo>
                <a:lnTo>
                  <a:pt x="2284989" y="0"/>
                </a:lnTo>
                <a:lnTo>
                  <a:pt x="2284989" y="1366839"/>
                </a:lnTo>
                <a:lnTo>
                  <a:pt x="0" y="13668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2" name="Freeform 12"/>
          <p:cNvSpPr/>
          <p:nvPr/>
        </p:nvSpPr>
        <p:spPr>
          <a:xfrm rot="1539436">
            <a:off x="10035331" y="1286035"/>
            <a:ext cx="1820945" cy="1379503"/>
          </a:xfrm>
          <a:custGeom>
            <a:avLst/>
            <a:gdLst/>
            <a:ahLst/>
            <a:cxnLst/>
            <a:rect l="l" t="t" r="r" b="b"/>
            <a:pathLst>
              <a:path w="2731417" h="2069255">
                <a:moveTo>
                  <a:pt x="0" y="0"/>
                </a:moveTo>
                <a:lnTo>
                  <a:pt x="2731417" y="0"/>
                </a:lnTo>
                <a:lnTo>
                  <a:pt x="2731417" y="2069255"/>
                </a:lnTo>
                <a:lnTo>
                  <a:pt x="0" y="20692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3" name="Freeform 13"/>
          <p:cNvSpPr/>
          <p:nvPr/>
        </p:nvSpPr>
        <p:spPr>
          <a:xfrm rot="268204">
            <a:off x="3502091" y="5202581"/>
            <a:ext cx="1855395" cy="1285437"/>
          </a:xfrm>
          <a:custGeom>
            <a:avLst/>
            <a:gdLst/>
            <a:ahLst/>
            <a:cxnLst/>
            <a:rect l="l" t="t" r="r" b="b"/>
            <a:pathLst>
              <a:path w="2783092" h="1928155">
                <a:moveTo>
                  <a:pt x="0" y="0"/>
                </a:moveTo>
                <a:lnTo>
                  <a:pt x="2783092" y="0"/>
                </a:lnTo>
                <a:lnTo>
                  <a:pt x="2783092" y="1928155"/>
                </a:lnTo>
                <a:lnTo>
                  <a:pt x="0" y="19281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08413" y="1611239"/>
            <a:ext cx="3533935" cy="3291219"/>
          </a:xfrm>
          <a:custGeom>
            <a:avLst/>
            <a:gdLst/>
            <a:ahLst/>
            <a:cxnLst/>
            <a:rect l="l" t="t" r="r" b="b"/>
            <a:pathLst>
              <a:path w="5765639" h="4936828">
                <a:moveTo>
                  <a:pt x="0" y="0"/>
                </a:moveTo>
                <a:lnTo>
                  <a:pt x="5765638" y="0"/>
                </a:lnTo>
                <a:lnTo>
                  <a:pt x="5765638" y="4936828"/>
                </a:lnTo>
                <a:lnTo>
                  <a:pt x="0" y="4936828"/>
                </a:lnTo>
                <a:lnTo>
                  <a:pt x="0" y="0"/>
                </a:lnTo>
                <a:close/>
              </a:path>
            </a:pathLst>
          </a:custGeom>
          <a:blipFill>
            <a:blip r:embed="rId3"/>
            <a:stretch>
              <a:fillRect/>
            </a:stretch>
          </a:blipFill>
        </p:spPr>
        <p:txBody>
          <a:bodyPr/>
          <a:lstStyle/>
          <a:p>
            <a:endParaRPr lang="en-US" sz="1200"/>
          </a:p>
        </p:txBody>
      </p:sp>
      <p:sp>
        <p:nvSpPr>
          <p:cNvPr id="3" name="TextBox 3"/>
          <p:cNvSpPr txBox="1"/>
          <p:nvPr/>
        </p:nvSpPr>
        <p:spPr>
          <a:xfrm>
            <a:off x="1768698" y="737973"/>
            <a:ext cx="8654603"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Why we selected this data?</a:t>
            </a:r>
            <a:endParaRPr lang="en-US" sz="4400" spc="132">
              <a:solidFill>
                <a:srgbClr val="000000"/>
              </a:solidFill>
              <a:sym typeface="Trocchi"/>
            </a:endParaRPr>
          </a:p>
        </p:txBody>
      </p:sp>
      <p:grpSp>
        <p:nvGrpSpPr>
          <p:cNvPr id="13" name="Group 12">
            <a:extLst>
              <a:ext uri="{FF2B5EF4-FFF2-40B4-BE49-F238E27FC236}">
                <a16:creationId xmlns:a16="http://schemas.microsoft.com/office/drawing/2014/main" id="{32B916F9-3496-2EC0-4A62-AA46EF820A0A}"/>
              </a:ext>
            </a:extLst>
          </p:cNvPr>
          <p:cNvGrpSpPr/>
          <p:nvPr/>
        </p:nvGrpSpPr>
        <p:grpSpPr>
          <a:xfrm>
            <a:off x="1850395" y="4902458"/>
            <a:ext cx="6959600" cy="1966639"/>
            <a:chOff x="939569" y="6524267"/>
            <a:chExt cx="12227526" cy="3031323"/>
          </a:xfrm>
        </p:grpSpPr>
        <p:sp>
          <p:nvSpPr>
            <p:cNvPr id="5" name="Freeform 5"/>
            <p:cNvSpPr/>
            <p:nvPr/>
          </p:nvSpPr>
          <p:spPr>
            <a:xfrm rot="-282538" flipH="1">
              <a:off x="1524974" y="7212087"/>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rot="10612214" flipH="1">
              <a:off x="6644741" y="7604719"/>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Freeform 7"/>
            <p:cNvSpPr/>
            <p:nvPr/>
          </p:nvSpPr>
          <p:spPr>
            <a:xfrm rot="628397">
              <a:off x="11149334" y="7712365"/>
              <a:ext cx="2017761" cy="1621546"/>
            </a:xfrm>
            <a:custGeom>
              <a:avLst/>
              <a:gdLst/>
              <a:ahLst/>
              <a:cxnLst/>
              <a:rect l="l" t="t" r="r" b="b"/>
              <a:pathLst>
                <a:path w="2017761" h="1621546">
                  <a:moveTo>
                    <a:pt x="0" y="0"/>
                  </a:moveTo>
                  <a:lnTo>
                    <a:pt x="2017761" y="0"/>
                  </a:lnTo>
                  <a:lnTo>
                    <a:pt x="2017761" y="1621546"/>
                  </a:lnTo>
                  <a:lnTo>
                    <a:pt x="0" y="1621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 name="Freeform 8"/>
            <p:cNvSpPr/>
            <p:nvPr/>
          </p:nvSpPr>
          <p:spPr>
            <a:xfrm rot="-4264292">
              <a:off x="5692706" y="7267515"/>
              <a:ext cx="1856262" cy="1653426"/>
            </a:xfrm>
            <a:custGeom>
              <a:avLst/>
              <a:gdLst/>
              <a:ahLst/>
              <a:cxnLst/>
              <a:rect l="l" t="t" r="r" b="b"/>
              <a:pathLst>
                <a:path w="1856262" h="1653426">
                  <a:moveTo>
                    <a:pt x="0" y="0"/>
                  </a:moveTo>
                  <a:lnTo>
                    <a:pt x="1856262" y="0"/>
                  </a:lnTo>
                  <a:lnTo>
                    <a:pt x="1856262" y="1653426"/>
                  </a:lnTo>
                  <a:lnTo>
                    <a:pt x="0" y="16534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9" name="Freeform 9"/>
            <p:cNvSpPr/>
            <p:nvPr/>
          </p:nvSpPr>
          <p:spPr>
            <a:xfrm rot="-1399989">
              <a:off x="939569" y="6524267"/>
              <a:ext cx="1713472" cy="2171451"/>
            </a:xfrm>
            <a:custGeom>
              <a:avLst/>
              <a:gdLst/>
              <a:ahLst/>
              <a:cxnLst/>
              <a:rect l="l" t="t" r="r" b="b"/>
              <a:pathLst>
                <a:path w="1713472" h="2171451">
                  <a:moveTo>
                    <a:pt x="0" y="0"/>
                  </a:moveTo>
                  <a:lnTo>
                    <a:pt x="1713473" y="0"/>
                  </a:lnTo>
                  <a:lnTo>
                    <a:pt x="1713473" y="2171451"/>
                  </a:lnTo>
                  <a:lnTo>
                    <a:pt x="0" y="21714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grpSp>
      <p:sp>
        <p:nvSpPr>
          <p:cNvPr id="11" name="TextBox 10">
            <a:extLst>
              <a:ext uri="{FF2B5EF4-FFF2-40B4-BE49-F238E27FC236}">
                <a16:creationId xmlns:a16="http://schemas.microsoft.com/office/drawing/2014/main" id="{5CCFCE3D-C9AA-B65E-176C-7DE73209559B}"/>
              </a:ext>
            </a:extLst>
          </p:cNvPr>
          <p:cNvSpPr txBox="1"/>
          <p:nvPr/>
        </p:nvSpPr>
        <p:spPr>
          <a:xfrm>
            <a:off x="626464" y="1603377"/>
            <a:ext cx="7692188" cy="3771417"/>
          </a:xfrm>
          <a:prstGeom prst="rect">
            <a:avLst/>
          </a:prstGeom>
          <a:noFill/>
        </p:spPr>
        <p:txBody>
          <a:bodyPr wrap="square">
            <a:spAutoFit/>
          </a:bodyPr>
          <a:lstStyle/>
          <a:p>
            <a:pPr algn="just">
              <a:lnSpc>
                <a:spcPct val="150000"/>
              </a:lnSpc>
            </a:pPr>
            <a:r>
              <a:rPr lang="en-US" b="1" spc="43">
                <a:solidFill>
                  <a:srgbClr val="000000"/>
                </a:solidFill>
              </a:rPr>
              <a:t>Purpose: </a:t>
            </a:r>
            <a:r>
              <a:rPr lang="en-US" spc="43">
                <a:solidFill>
                  <a:srgbClr val="000000"/>
                </a:solidFill>
              </a:rPr>
              <a:t>To create a personalized book recommendation engine using advanced AI and machine learning techniques.</a:t>
            </a:r>
          </a:p>
          <a:p>
            <a:pPr algn="just">
              <a:lnSpc>
                <a:spcPct val="150000"/>
              </a:lnSpc>
            </a:pPr>
            <a:r>
              <a:rPr lang="en-US" b="1" spc="43">
                <a:solidFill>
                  <a:srgbClr val="000000"/>
                </a:solidFill>
              </a:rPr>
              <a:t>Significance: </a:t>
            </a:r>
            <a:r>
              <a:rPr lang="en-US" spc="43">
                <a:solidFill>
                  <a:srgbClr val="000000"/>
                </a:solidFill>
              </a:rPr>
              <a:t>Enhances the reading experience by providing tailored book suggestions.</a:t>
            </a:r>
          </a:p>
          <a:p>
            <a:pPr indent="-190510" algn="just">
              <a:lnSpc>
                <a:spcPct val="150000"/>
              </a:lnSpc>
              <a:buFont typeface="Arial" panose="020B0604020202020204" pitchFamily="34" charset="0"/>
              <a:buChar char="•"/>
            </a:pPr>
            <a:r>
              <a:rPr lang="en-US" spc="43">
                <a:solidFill>
                  <a:srgbClr val="000000"/>
                </a:solidFill>
              </a:rPr>
              <a:t>Solves the problem of overwhelming book choices, making it easier for users to discover new content they are likely to enjoy.</a:t>
            </a:r>
          </a:p>
          <a:p>
            <a:pPr algn="just">
              <a:lnSpc>
                <a:spcPct val="150000"/>
              </a:lnSpc>
            </a:pPr>
            <a:r>
              <a:rPr lang="en-US" b="1" spc="43">
                <a:solidFill>
                  <a:srgbClr val="000000"/>
                </a:solidFill>
              </a:rPr>
              <a:t>Scope: </a:t>
            </a:r>
            <a:r>
              <a:rPr lang="en-US" spc="43">
                <a:solidFill>
                  <a:srgbClr val="000000"/>
                </a:solidFill>
              </a:rPr>
              <a:t>Implements both collaborative and content-based filtering methods to generate accurate and relevant book recommendations.</a:t>
            </a:r>
          </a:p>
          <a:p>
            <a:pPr algn="just">
              <a:lnSpc>
                <a:spcPct val="150000"/>
              </a:lnSpc>
            </a:pPr>
            <a:endParaRPr lang="en-US" sz="1733"/>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34216" y="1845798"/>
            <a:ext cx="3857784" cy="4039417"/>
          </a:xfrm>
          <a:custGeom>
            <a:avLst/>
            <a:gdLst/>
            <a:ahLst/>
            <a:cxnLst/>
            <a:rect l="l" t="t" r="r" b="b"/>
            <a:pathLst>
              <a:path w="6020911" h="6081728">
                <a:moveTo>
                  <a:pt x="0" y="0"/>
                </a:moveTo>
                <a:lnTo>
                  <a:pt x="6020911" y="0"/>
                </a:lnTo>
                <a:lnTo>
                  <a:pt x="6020911" y="6081728"/>
                </a:lnTo>
                <a:lnTo>
                  <a:pt x="0" y="6081728"/>
                </a:lnTo>
                <a:lnTo>
                  <a:pt x="0" y="0"/>
                </a:lnTo>
                <a:close/>
              </a:path>
            </a:pathLst>
          </a:custGeom>
          <a:blipFill>
            <a:blip r:embed="rId3"/>
            <a:stretch>
              <a:fillRect/>
            </a:stretch>
          </a:blipFill>
        </p:spPr>
        <p:txBody>
          <a:bodyPr/>
          <a:lstStyle/>
          <a:p>
            <a:endParaRPr lang="en-US" sz="1200"/>
          </a:p>
        </p:txBody>
      </p:sp>
      <p:sp>
        <p:nvSpPr>
          <p:cNvPr id="9" name="TextBox 9"/>
          <p:cNvSpPr txBox="1"/>
          <p:nvPr/>
        </p:nvSpPr>
        <p:spPr>
          <a:xfrm>
            <a:off x="2976920" y="761120"/>
            <a:ext cx="6238160" cy="658706"/>
          </a:xfrm>
          <a:prstGeom prst="rect">
            <a:avLst/>
          </a:prstGeom>
        </p:spPr>
        <p:txBody>
          <a:bodyPr lIns="0" tIns="0" rIns="0" bIns="0" rtlCol="0" anchor="t">
            <a:spAutoFit/>
          </a:bodyPr>
          <a:lstStyle/>
          <a:p>
            <a:pPr algn="ctr">
              <a:lnSpc>
                <a:spcPts val="5280"/>
              </a:lnSpc>
            </a:pPr>
            <a:r>
              <a:rPr lang="en-US" sz="4400" spc="132">
                <a:solidFill>
                  <a:srgbClr val="000000"/>
                </a:solidFill>
              </a:rPr>
              <a:t>Problem Description</a:t>
            </a:r>
            <a:endParaRPr lang="en-US" sz="4400" spc="132">
              <a:solidFill>
                <a:srgbClr val="000000"/>
              </a:solidFill>
              <a:sym typeface="Trocchi"/>
            </a:endParaRPr>
          </a:p>
        </p:txBody>
      </p:sp>
      <p:sp>
        <p:nvSpPr>
          <p:cNvPr id="10" name="TextBox 10"/>
          <p:cNvSpPr txBox="1"/>
          <p:nvPr/>
        </p:nvSpPr>
        <p:spPr>
          <a:xfrm>
            <a:off x="872070" y="1845798"/>
            <a:ext cx="7280257" cy="3555460"/>
          </a:xfrm>
          <a:prstGeom prst="rect">
            <a:avLst/>
          </a:prstGeom>
        </p:spPr>
        <p:txBody>
          <a:bodyPr wrap="square" lIns="0" tIns="0" rIns="0" bIns="0" rtlCol="0" anchor="t">
            <a:spAutoFit/>
          </a:bodyPr>
          <a:lstStyle/>
          <a:p>
            <a:pPr algn="just">
              <a:lnSpc>
                <a:spcPct val="150000"/>
              </a:lnSpc>
            </a:pPr>
            <a:r>
              <a:rPr lang="en-US" sz="1733" spc="43">
                <a:solidFill>
                  <a:srgbClr val="000000"/>
                </a:solidFill>
              </a:rPr>
              <a:t>With the vast number of books available today, readers often face decision fatigue. A personalized recommendation system helps narrow down choices by understanding and predicting user preferences.</a:t>
            </a:r>
          </a:p>
          <a:p>
            <a:pPr algn="just">
              <a:lnSpc>
                <a:spcPct val="150000"/>
              </a:lnSpc>
            </a:pPr>
            <a:r>
              <a:rPr lang="en-US" sz="1733" b="1" spc="43">
                <a:solidFill>
                  <a:srgbClr val="000000"/>
                </a:solidFill>
              </a:rPr>
              <a:t>Objective</a:t>
            </a:r>
            <a:r>
              <a:rPr lang="en-US" sz="1733" spc="43">
                <a:solidFill>
                  <a:srgbClr val="000000"/>
                </a:solidFill>
              </a:rPr>
              <a:t>: </a:t>
            </a:r>
          </a:p>
          <a:p>
            <a:pPr marL="228611" indent="-228611" algn="just">
              <a:lnSpc>
                <a:spcPct val="150000"/>
              </a:lnSpc>
              <a:buFont typeface="Arial" panose="020B0604020202020204" pitchFamily="34" charset="0"/>
              <a:buChar char="•"/>
            </a:pPr>
            <a:r>
              <a:rPr lang="en-US" sz="1733" spc="43">
                <a:solidFill>
                  <a:srgbClr val="000000"/>
                </a:solidFill>
              </a:rPr>
              <a:t>Develop a system that efficiently recommends books based on user history and book features.</a:t>
            </a:r>
          </a:p>
          <a:p>
            <a:pPr marL="228611" indent="-228611" algn="just">
              <a:lnSpc>
                <a:spcPct val="150000"/>
              </a:lnSpc>
              <a:buFont typeface="Arial" panose="020B0604020202020204" pitchFamily="34" charset="0"/>
              <a:buChar char="•"/>
            </a:pPr>
            <a:r>
              <a:rPr lang="en-US" sz="1733" spc="43">
                <a:solidFill>
                  <a:srgbClr val="000000"/>
                </a:solidFill>
              </a:rPr>
              <a:t>Increase user engagement on book discovery platforms.</a:t>
            </a:r>
          </a:p>
          <a:p>
            <a:pPr algn="just">
              <a:lnSpc>
                <a:spcPct val="150000"/>
              </a:lnSpc>
            </a:pPr>
            <a:endParaRPr lang="en-US" sz="1733" spc="43">
              <a:solidFill>
                <a:srgbClr val="000000"/>
              </a:solidFill>
              <a:ea typeface="Trocchi"/>
              <a:cs typeface="Trocchi"/>
              <a:sym typeface="Trocchi"/>
            </a:endParaRPr>
          </a:p>
        </p:txBody>
      </p:sp>
      <p:sp>
        <p:nvSpPr>
          <p:cNvPr id="11" name="Freeform 10">
            <a:extLst>
              <a:ext uri="{FF2B5EF4-FFF2-40B4-BE49-F238E27FC236}">
                <a16:creationId xmlns:a16="http://schemas.microsoft.com/office/drawing/2014/main" id="{01C7DAEC-BA4E-5FCA-56DE-42B7646C86C6}"/>
              </a:ext>
            </a:extLst>
          </p:cNvPr>
          <p:cNvSpPr/>
          <p:nvPr/>
        </p:nvSpPr>
        <p:spPr>
          <a:xfrm>
            <a:off x="203200" y="246698"/>
            <a:ext cx="1337741" cy="1028845"/>
          </a:xfrm>
          <a:custGeom>
            <a:avLst/>
            <a:gdLst/>
            <a:ahLst/>
            <a:cxnLst/>
            <a:rect l="l" t="t" r="r" b="b"/>
            <a:pathLst>
              <a:path w="2006612" h="1543267">
                <a:moveTo>
                  <a:pt x="0" y="0"/>
                </a:moveTo>
                <a:lnTo>
                  <a:pt x="2006611" y="0"/>
                </a:lnTo>
                <a:lnTo>
                  <a:pt x="2006611" y="1543266"/>
                </a:lnTo>
                <a:lnTo>
                  <a:pt x="0" y="1543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778884" y="708833"/>
            <a:ext cx="8634232"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Dataset</a:t>
            </a:r>
            <a:endParaRPr lang="en-US" sz="4400" spc="132">
              <a:solidFill>
                <a:srgbClr val="000000"/>
              </a:solidFill>
              <a:sym typeface="Trocchi"/>
            </a:endParaRPr>
          </a:p>
        </p:txBody>
      </p:sp>
      <p:sp>
        <p:nvSpPr>
          <p:cNvPr id="11" name="TextBox 11"/>
          <p:cNvSpPr txBox="1"/>
          <p:nvPr/>
        </p:nvSpPr>
        <p:spPr>
          <a:xfrm>
            <a:off x="835587" y="1502040"/>
            <a:ext cx="8681901" cy="4898585"/>
          </a:xfrm>
          <a:prstGeom prst="rect">
            <a:avLst/>
          </a:prstGeom>
        </p:spPr>
        <p:txBody>
          <a:bodyPr wrap="square" lIns="0" tIns="0" rIns="0" bIns="0" rtlCol="0" anchor="t">
            <a:spAutoFit/>
          </a:bodyPr>
          <a:lstStyle/>
          <a:p>
            <a:pPr marL="304815" indent="-304815" algn="just">
              <a:lnSpc>
                <a:spcPct val="150000"/>
              </a:lnSpc>
              <a:buFont typeface="Arial" panose="020B0604020202020204" pitchFamily="34" charset="0"/>
              <a:buChar char="•"/>
            </a:pPr>
            <a:r>
              <a:rPr lang="en-US" spc="43">
                <a:solidFill>
                  <a:srgbClr val="000000"/>
                </a:solidFill>
              </a:rPr>
              <a:t>Curated from Goodreads and hosted on Kaggle.</a:t>
            </a:r>
          </a:p>
          <a:p>
            <a:pPr marL="304815" indent="-304815" algn="just">
              <a:lnSpc>
                <a:spcPct val="150000"/>
              </a:lnSpc>
              <a:buFont typeface="Arial" panose="020B0604020202020204" pitchFamily="34" charset="0"/>
              <a:buChar char="•"/>
            </a:pPr>
            <a:r>
              <a:rPr lang="en-US" spc="43">
                <a:solidFill>
                  <a:srgbClr val="000000"/>
                </a:solidFill>
              </a:rPr>
              <a:t>Volume: 100,000 unique book entries with a diverse range of features.</a:t>
            </a:r>
          </a:p>
          <a:p>
            <a:pPr algn="just">
              <a:lnSpc>
                <a:spcPct val="150000"/>
              </a:lnSpc>
            </a:pPr>
            <a:endParaRPr lang="en-US" b="1" spc="43">
              <a:solidFill>
                <a:srgbClr val="000000"/>
              </a:solidFill>
            </a:endParaRPr>
          </a:p>
          <a:p>
            <a:pPr algn="just">
              <a:lnSpc>
                <a:spcPct val="150000"/>
              </a:lnSpc>
            </a:pPr>
            <a:r>
              <a:rPr lang="en-US" b="1" spc="43">
                <a:solidFill>
                  <a:srgbClr val="000000"/>
                </a:solidFill>
              </a:rPr>
              <a:t>Features Detailed:</a:t>
            </a:r>
          </a:p>
          <a:p>
            <a:pPr marL="304815" indent="-304815" algn="just">
              <a:lnSpc>
                <a:spcPct val="150000"/>
              </a:lnSpc>
              <a:buFont typeface="Arial" panose="020B0604020202020204" pitchFamily="34" charset="0"/>
              <a:buChar char="•"/>
            </a:pPr>
            <a:r>
              <a:rPr lang="en-US" spc="43">
                <a:solidFill>
                  <a:srgbClr val="000000"/>
                </a:solidFill>
              </a:rPr>
              <a:t>Title &amp; Author: Fundamental book metadata.</a:t>
            </a:r>
          </a:p>
          <a:p>
            <a:pPr marL="304815" indent="-304815" algn="just">
              <a:lnSpc>
                <a:spcPct val="150000"/>
              </a:lnSpc>
              <a:buFont typeface="Arial" panose="020B0604020202020204" pitchFamily="34" charset="0"/>
              <a:buChar char="•"/>
            </a:pPr>
            <a:r>
              <a:rPr lang="en-US" spc="43">
                <a:solidFill>
                  <a:srgbClr val="000000"/>
                </a:solidFill>
              </a:rPr>
              <a:t>Average Rating &amp; Rating Count: Measures of reader satisfaction and engagement.</a:t>
            </a:r>
          </a:p>
          <a:p>
            <a:pPr marL="304815" indent="-304815" algn="just">
              <a:lnSpc>
                <a:spcPct val="150000"/>
              </a:lnSpc>
              <a:buFont typeface="Arial" panose="020B0604020202020204" pitchFamily="34" charset="0"/>
              <a:buChar char="•"/>
            </a:pPr>
            <a:r>
              <a:rPr lang="en-US" spc="43">
                <a:solidFill>
                  <a:srgbClr val="000000"/>
                </a:solidFill>
              </a:rPr>
              <a:t>Genres: Textual and categorical data denoting literary themes.</a:t>
            </a:r>
          </a:p>
          <a:p>
            <a:pPr marL="304815" indent="-304815" algn="just">
              <a:lnSpc>
                <a:spcPct val="150000"/>
              </a:lnSpc>
              <a:buFont typeface="Arial" panose="020B0604020202020204" pitchFamily="34" charset="0"/>
              <a:buChar char="•"/>
            </a:pPr>
            <a:r>
              <a:rPr lang="en-US" spc="43">
                <a:solidFill>
                  <a:srgbClr val="000000"/>
                </a:solidFill>
              </a:rPr>
              <a:t>Number of Pages: Proxy for book length and complexity.</a:t>
            </a:r>
          </a:p>
          <a:p>
            <a:pPr marL="304815" indent="-304815" algn="just">
              <a:lnSpc>
                <a:spcPct val="150000"/>
              </a:lnSpc>
              <a:buFont typeface="Arial" panose="020B0604020202020204" pitchFamily="34" charset="0"/>
              <a:buChar char="•"/>
            </a:pPr>
            <a:r>
              <a:rPr lang="en-US" spc="43">
                <a:solidFill>
                  <a:srgbClr val="000000"/>
                </a:solidFill>
              </a:rPr>
              <a:t>Publication Year: Temporal aspect for trend analysis.</a:t>
            </a:r>
          </a:p>
          <a:p>
            <a:pPr algn="just">
              <a:lnSpc>
                <a:spcPct val="150000"/>
              </a:lnSpc>
            </a:pPr>
            <a:endParaRPr lang="en-US" sz="1733" spc="43">
              <a:solidFill>
                <a:srgbClr val="000000"/>
              </a:solidFill>
            </a:endParaRPr>
          </a:p>
          <a:p>
            <a:pPr algn="just">
              <a:lnSpc>
                <a:spcPts val="2987"/>
              </a:lnSpc>
            </a:pPr>
            <a:endParaRPr lang="en-US" sz="1733" spc="43">
              <a:solidFill>
                <a:srgbClr val="000000"/>
              </a:solidFill>
              <a:ea typeface="Trocchi"/>
              <a:cs typeface="Trocchi"/>
              <a:sym typeface="Trocchi"/>
            </a:endParaRPr>
          </a:p>
        </p:txBody>
      </p:sp>
      <p:sp>
        <p:nvSpPr>
          <p:cNvPr id="17" name="Freeform 2">
            <a:extLst>
              <a:ext uri="{FF2B5EF4-FFF2-40B4-BE49-F238E27FC236}">
                <a16:creationId xmlns:a16="http://schemas.microsoft.com/office/drawing/2014/main" id="{95A40E04-9FD8-8AA1-E067-DA30E854FE24}"/>
              </a:ext>
            </a:extLst>
          </p:cNvPr>
          <p:cNvSpPr/>
          <p:nvPr/>
        </p:nvSpPr>
        <p:spPr>
          <a:xfrm>
            <a:off x="8809803" y="2670728"/>
            <a:ext cx="3408608" cy="4017454"/>
          </a:xfrm>
          <a:custGeom>
            <a:avLst/>
            <a:gdLst/>
            <a:ahLst/>
            <a:cxnLst/>
            <a:rect l="l" t="t" r="r" b="b"/>
            <a:pathLst>
              <a:path w="6326699" h="6026181">
                <a:moveTo>
                  <a:pt x="0" y="0"/>
                </a:moveTo>
                <a:lnTo>
                  <a:pt x="6326699" y="0"/>
                </a:lnTo>
                <a:lnTo>
                  <a:pt x="6326699" y="6026181"/>
                </a:lnTo>
                <a:lnTo>
                  <a:pt x="0" y="6026181"/>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351752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F8F2E-A6D7-1315-AA6F-4C016028515D}"/>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C53CE662-1581-A234-3F06-1021E00A0901}"/>
              </a:ext>
            </a:extLst>
          </p:cNvPr>
          <p:cNvSpPr txBox="1"/>
          <p:nvPr/>
        </p:nvSpPr>
        <p:spPr>
          <a:xfrm>
            <a:off x="1778884" y="708833"/>
            <a:ext cx="8634232"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Data Visualization</a:t>
            </a:r>
            <a:endParaRPr lang="en-US" sz="4400" spc="132">
              <a:solidFill>
                <a:srgbClr val="000000"/>
              </a:solidFill>
              <a:sym typeface="Trocchi"/>
            </a:endParaRPr>
          </a:p>
        </p:txBody>
      </p:sp>
      <p:sp>
        <p:nvSpPr>
          <p:cNvPr id="11" name="TextBox 11">
            <a:extLst>
              <a:ext uri="{FF2B5EF4-FFF2-40B4-BE49-F238E27FC236}">
                <a16:creationId xmlns:a16="http://schemas.microsoft.com/office/drawing/2014/main" id="{701E9CE9-4967-06B6-EC0A-493C8580D0E7}"/>
              </a:ext>
            </a:extLst>
          </p:cNvPr>
          <p:cNvSpPr txBox="1"/>
          <p:nvPr/>
        </p:nvSpPr>
        <p:spPr>
          <a:xfrm>
            <a:off x="835587" y="1502040"/>
            <a:ext cx="8681901" cy="743602"/>
          </a:xfrm>
          <a:prstGeom prst="rect">
            <a:avLst/>
          </a:prstGeom>
        </p:spPr>
        <p:txBody>
          <a:bodyPr wrap="square" lIns="0" tIns="0" rIns="0" bIns="0" rtlCol="0" anchor="t">
            <a:spAutoFit/>
          </a:bodyPr>
          <a:lstStyle/>
          <a:p>
            <a:pPr algn="just">
              <a:lnSpc>
                <a:spcPct val="150000"/>
              </a:lnSpc>
            </a:pPr>
            <a:endParaRPr lang="en-US" sz="1733" spc="43">
              <a:solidFill>
                <a:srgbClr val="000000"/>
              </a:solidFill>
            </a:endParaRPr>
          </a:p>
          <a:p>
            <a:pPr algn="just">
              <a:lnSpc>
                <a:spcPts val="2987"/>
              </a:lnSpc>
            </a:pPr>
            <a:endParaRPr lang="en-US" sz="1733" spc="43">
              <a:solidFill>
                <a:srgbClr val="000000"/>
              </a:solidFill>
              <a:ea typeface="Trocchi"/>
              <a:cs typeface="Trocchi"/>
              <a:sym typeface="Trocchi"/>
            </a:endParaRPr>
          </a:p>
        </p:txBody>
      </p:sp>
      <p:sp>
        <p:nvSpPr>
          <p:cNvPr id="17" name="Freeform 2">
            <a:extLst>
              <a:ext uri="{FF2B5EF4-FFF2-40B4-BE49-F238E27FC236}">
                <a16:creationId xmlns:a16="http://schemas.microsoft.com/office/drawing/2014/main" id="{559F04EB-9F3C-833E-E84D-68051974C38E}"/>
              </a:ext>
            </a:extLst>
          </p:cNvPr>
          <p:cNvSpPr/>
          <p:nvPr/>
        </p:nvSpPr>
        <p:spPr>
          <a:xfrm>
            <a:off x="8783392" y="2840546"/>
            <a:ext cx="3408608" cy="4017454"/>
          </a:xfrm>
          <a:custGeom>
            <a:avLst/>
            <a:gdLst/>
            <a:ahLst/>
            <a:cxnLst/>
            <a:rect l="l" t="t" r="r" b="b"/>
            <a:pathLst>
              <a:path w="6326699" h="6026181">
                <a:moveTo>
                  <a:pt x="0" y="0"/>
                </a:moveTo>
                <a:lnTo>
                  <a:pt x="6326699" y="0"/>
                </a:lnTo>
                <a:lnTo>
                  <a:pt x="6326699" y="6026181"/>
                </a:lnTo>
                <a:lnTo>
                  <a:pt x="0" y="6026181"/>
                </a:lnTo>
                <a:lnTo>
                  <a:pt x="0" y="0"/>
                </a:lnTo>
                <a:close/>
              </a:path>
            </a:pathLst>
          </a:custGeom>
          <a:blipFill>
            <a:blip r:embed="rId3"/>
            <a:stretch>
              <a:fillRect/>
            </a:stretch>
          </a:blipFill>
        </p:spPr>
        <p:txBody>
          <a:bodyPr/>
          <a:lstStyle/>
          <a:p>
            <a:endParaRPr lang="en-US" sz="1200"/>
          </a:p>
        </p:txBody>
      </p:sp>
      <p:pic>
        <p:nvPicPr>
          <p:cNvPr id="2" name="Picture 1">
            <a:extLst>
              <a:ext uri="{FF2B5EF4-FFF2-40B4-BE49-F238E27FC236}">
                <a16:creationId xmlns:a16="http://schemas.microsoft.com/office/drawing/2014/main" id="{4AEB2AA3-B86D-8F0B-74DB-3A4D88FA3F21}"/>
              </a:ext>
            </a:extLst>
          </p:cNvPr>
          <p:cNvPicPr>
            <a:picLocks noChangeAspect="1"/>
          </p:cNvPicPr>
          <p:nvPr/>
        </p:nvPicPr>
        <p:blipFill>
          <a:blip r:embed="rId4"/>
          <a:stretch>
            <a:fillRect/>
          </a:stretch>
        </p:blipFill>
        <p:spPr>
          <a:xfrm>
            <a:off x="1010992" y="2097372"/>
            <a:ext cx="7772400" cy="4051795"/>
          </a:xfrm>
          <a:prstGeom prst="rect">
            <a:avLst/>
          </a:prstGeom>
        </p:spPr>
      </p:pic>
    </p:spTree>
    <p:extLst>
      <p:ext uri="{BB962C8B-B14F-4D97-AF65-F5344CB8AC3E}">
        <p14:creationId xmlns:p14="http://schemas.microsoft.com/office/powerpoint/2010/main" val="166346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0953F-1481-22A0-2395-A5602DF6D67C}"/>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F4FE404C-07F8-613D-C84E-C5CD448E59E5}"/>
              </a:ext>
            </a:extLst>
          </p:cNvPr>
          <p:cNvSpPr txBox="1"/>
          <p:nvPr/>
        </p:nvSpPr>
        <p:spPr>
          <a:xfrm>
            <a:off x="1778884" y="708833"/>
            <a:ext cx="8634232"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Data Visualization</a:t>
            </a:r>
            <a:endParaRPr lang="en-US" sz="4400" spc="132">
              <a:solidFill>
                <a:srgbClr val="000000"/>
              </a:solidFill>
              <a:sym typeface="Trocchi"/>
            </a:endParaRPr>
          </a:p>
        </p:txBody>
      </p:sp>
      <p:sp>
        <p:nvSpPr>
          <p:cNvPr id="11" name="TextBox 11">
            <a:extLst>
              <a:ext uri="{FF2B5EF4-FFF2-40B4-BE49-F238E27FC236}">
                <a16:creationId xmlns:a16="http://schemas.microsoft.com/office/drawing/2014/main" id="{DE810164-B6C2-203D-413F-E2550F0715FC}"/>
              </a:ext>
            </a:extLst>
          </p:cNvPr>
          <p:cNvSpPr txBox="1"/>
          <p:nvPr/>
        </p:nvSpPr>
        <p:spPr>
          <a:xfrm>
            <a:off x="835587" y="1502040"/>
            <a:ext cx="8681901" cy="743602"/>
          </a:xfrm>
          <a:prstGeom prst="rect">
            <a:avLst/>
          </a:prstGeom>
        </p:spPr>
        <p:txBody>
          <a:bodyPr wrap="square" lIns="0" tIns="0" rIns="0" bIns="0" rtlCol="0" anchor="t">
            <a:spAutoFit/>
          </a:bodyPr>
          <a:lstStyle/>
          <a:p>
            <a:pPr algn="just">
              <a:lnSpc>
                <a:spcPct val="150000"/>
              </a:lnSpc>
            </a:pPr>
            <a:endParaRPr lang="en-US" sz="1733" spc="43">
              <a:solidFill>
                <a:srgbClr val="000000"/>
              </a:solidFill>
            </a:endParaRPr>
          </a:p>
          <a:p>
            <a:pPr algn="just">
              <a:lnSpc>
                <a:spcPts val="2987"/>
              </a:lnSpc>
            </a:pPr>
            <a:endParaRPr lang="en-US" sz="1733" spc="43">
              <a:solidFill>
                <a:srgbClr val="000000"/>
              </a:solidFill>
              <a:ea typeface="Trocchi"/>
              <a:cs typeface="Trocchi"/>
              <a:sym typeface="Trocchi"/>
            </a:endParaRPr>
          </a:p>
        </p:txBody>
      </p:sp>
      <p:sp>
        <p:nvSpPr>
          <p:cNvPr id="17" name="Freeform 2">
            <a:extLst>
              <a:ext uri="{FF2B5EF4-FFF2-40B4-BE49-F238E27FC236}">
                <a16:creationId xmlns:a16="http://schemas.microsoft.com/office/drawing/2014/main" id="{8C386590-44F1-CFFA-E1D0-A7B63A788724}"/>
              </a:ext>
            </a:extLst>
          </p:cNvPr>
          <p:cNvSpPr/>
          <p:nvPr/>
        </p:nvSpPr>
        <p:spPr>
          <a:xfrm>
            <a:off x="8783392" y="2840546"/>
            <a:ext cx="3408608" cy="4017454"/>
          </a:xfrm>
          <a:custGeom>
            <a:avLst/>
            <a:gdLst/>
            <a:ahLst/>
            <a:cxnLst/>
            <a:rect l="l" t="t" r="r" b="b"/>
            <a:pathLst>
              <a:path w="6326699" h="6026181">
                <a:moveTo>
                  <a:pt x="0" y="0"/>
                </a:moveTo>
                <a:lnTo>
                  <a:pt x="6326699" y="0"/>
                </a:lnTo>
                <a:lnTo>
                  <a:pt x="6326699" y="6026181"/>
                </a:lnTo>
                <a:lnTo>
                  <a:pt x="0" y="6026181"/>
                </a:lnTo>
                <a:lnTo>
                  <a:pt x="0" y="0"/>
                </a:lnTo>
                <a:close/>
              </a:path>
            </a:pathLst>
          </a:custGeom>
          <a:blipFill>
            <a:blip r:embed="rId3"/>
            <a:stretch>
              <a:fillRect/>
            </a:stretch>
          </a:blipFill>
        </p:spPr>
        <p:txBody>
          <a:bodyPr/>
          <a:lstStyle/>
          <a:p>
            <a:endParaRPr lang="en-US" sz="1200"/>
          </a:p>
        </p:txBody>
      </p:sp>
      <p:pic>
        <p:nvPicPr>
          <p:cNvPr id="3" name="Picture 2">
            <a:extLst>
              <a:ext uri="{FF2B5EF4-FFF2-40B4-BE49-F238E27FC236}">
                <a16:creationId xmlns:a16="http://schemas.microsoft.com/office/drawing/2014/main" id="{96C5651A-7AF3-67B5-3F08-1534C34150DE}"/>
              </a:ext>
            </a:extLst>
          </p:cNvPr>
          <p:cNvPicPr>
            <a:picLocks noChangeAspect="1"/>
          </p:cNvPicPr>
          <p:nvPr/>
        </p:nvPicPr>
        <p:blipFill>
          <a:blip r:embed="rId4"/>
          <a:stretch>
            <a:fillRect/>
          </a:stretch>
        </p:blipFill>
        <p:spPr>
          <a:xfrm>
            <a:off x="702972" y="1582301"/>
            <a:ext cx="7772400" cy="4566866"/>
          </a:xfrm>
          <a:prstGeom prst="rect">
            <a:avLst/>
          </a:prstGeom>
        </p:spPr>
      </p:pic>
    </p:spTree>
    <p:extLst>
      <p:ext uri="{BB962C8B-B14F-4D97-AF65-F5344CB8AC3E}">
        <p14:creationId xmlns:p14="http://schemas.microsoft.com/office/powerpoint/2010/main" val="366269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755B3-F82D-6A64-FE45-2C8C9598B24F}"/>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10B9836E-6000-6A75-A30B-888963C72304}"/>
              </a:ext>
            </a:extLst>
          </p:cNvPr>
          <p:cNvSpPr txBox="1"/>
          <p:nvPr/>
        </p:nvSpPr>
        <p:spPr>
          <a:xfrm>
            <a:off x="1778884" y="708833"/>
            <a:ext cx="8634232"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Data Visualization</a:t>
            </a:r>
            <a:endParaRPr lang="en-US" sz="4400" spc="132">
              <a:solidFill>
                <a:srgbClr val="000000"/>
              </a:solidFill>
              <a:sym typeface="Trocchi"/>
            </a:endParaRPr>
          </a:p>
        </p:txBody>
      </p:sp>
      <p:sp>
        <p:nvSpPr>
          <p:cNvPr id="11" name="TextBox 11">
            <a:extLst>
              <a:ext uri="{FF2B5EF4-FFF2-40B4-BE49-F238E27FC236}">
                <a16:creationId xmlns:a16="http://schemas.microsoft.com/office/drawing/2014/main" id="{8A661C68-1705-5B8E-57F0-06FF7B465F59}"/>
              </a:ext>
            </a:extLst>
          </p:cNvPr>
          <p:cNvSpPr txBox="1"/>
          <p:nvPr/>
        </p:nvSpPr>
        <p:spPr>
          <a:xfrm>
            <a:off x="835587" y="1502040"/>
            <a:ext cx="8681901" cy="743602"/>
          </a:xfrm>
          <a:prstGeom prst="rect">
            <a:avLst/>
          </a:prstGeom>
        </p:spPr>
        <p:txBody>
          <a:bodyPr wrap="square" lIns="0" tIns="0" rIns="0" bIns="0" rtlCol="0" anchor="t">
            <a:spAutoFit/>
          </a:bodyPr>
          <a:lstStyle/>
          <a:p>
            <a:pPr algn="just">
              <a:lnSpc>
                <a:spcPct val="150000"/>
              </a:lnSpc>
            </a:pPr>
            <a:endParaRPr lang="en-US" sz="1733" spc="43">
              <a:solidFill>
                <a:srgbClr val="000000"/>
              </a:solidFill>
            </a:endParaRPr>
          </a:p>
          <a:p>
            <a:pPr algn="just">
              <a:lnSpc>
                <a:spcPts val="2987"/>
              </a:lnSpc>
            </a:pPr>
            <a:endParaRPr lang="en-US" sz="1733" spc="43">
              <a:solidFill>
                <a:srgbClr val="000000"/>
              </a:solidFill>
              <a:ea typeface="Trocchi"/>
              <a:cs typeface="Trocchi"/>
              <a:sym typeface="Trocchi"/>
            </a:endParaRPr>
          </a:p>
        </p:txBody>
      </p:sp>
      <p:sp>
        <p:nvSpPr>
          <p:cNvPr id="17" name="Freeform 2">
            <a:extLst>
              <a:ext uri="{FF2B5EF4-FFF2-40B4-BE49-F238E27FC236}">
                <a16:creationId xmlns:a16="http://schemas.microsoft.com/office/drawing/2014/main" id="{F0C8A97E-6B9C-C271-6F44-26F9698B40BC}"/>
              </a:ext>
            </a:extLst>
          </p:cNvPr>
          <p:cNvSpPr/>
          <p:nvPr/>
        </p:nvSpPr>
        <p:spPr>
          <a:xfrm>
            <a:off x="8783392" y="2840546"/>
            <a:ext cx="3408608" cy="4017454"/>
          </a:xfrm>
          <a:custGeom>
            <a:avLst/>
            <a:gdLst/>
            <a:ahLst/>
            <a:cxnLst/>
            <a:rect l="l" t="t" r="r" b="b"/>
            <a:pathLst>
              <a:path w="6326699" h="6026181">
                <a:moveTo>
                  <a:pt x="0" y="0"/>
                </a:moveTo>
                <a:lnTo>
                  <a:pt x="6326699" y="0"/>
                </a:lnTo>
                <a:lnTo>
                  <a:pt x="6326699" y="6026181"/>
                </a:lnTo>
                <a:lnTo>
                  <a:pt x="0" y="6026181"/>
                </a:lnTo>
                <a:lnTo>
                  <a:pt x="0" y="0"/>
                </a:lnTo>
                <a:close/>
              </a:path>
            </a:pathLst>
          </a:custGeom>
          <a:blipFill>
            <a:blip r:embed="rId3"/>
            <a:stretch>
              <a:fillRect/>
            </a:stretch>
          </a:blipFill>
        </p:spPr>
        <p:txBody>
          <a:bodyPr/>
          <a:lstStyle/>
          <a:p>
            <a:endParaRPr lang="en-US" sz="1200"/>
          </a:p>
        </p:txBody>
      </p:sp>
      <p:pic>
        <p:nvPicPr>
          <p:cNvPr id="2" name="Picture 1">
            <a:extLst>
              <a:ext uri="{FF2B5EF4-FFF2-40B4-BE49-F238E27FC236}">
                <a16:creationId xmlns:a16="http://schemas.microsoft.com/office/drawing/2014/main" id="{36897E74-2713-FC19-8DBC-C3A6453BB7BD}"/>
              </a:ext>
            </a:extLst>
          </p:cNvPr>
          <p:cNvPicPr>
            <a:picLocks noChangeAspect="1"/>
          </p:cNvPicPr>
          <p:nvPr/>
        </p:nvPicPr>
        <p:blipFill>
          <a:blip r:embed="rId4"/>
          <a:stretch>
            <a:fillRect/>
          </a:stretch>
        </p:blipFill>
        <p:spPr>
          <a:xfrm>
            <a:off x="835587" y="1502040"/>
            <a:ext cx="7772400" cy="4731527"/>
          </a:xfrm>
          <a:prstGeom prst="rect">
            <a:avLst/>
          </a:prstGeom>
        </p:spPr>
      </p:pic>
    </p:spTree>
    <p:extLst>
      <p:ext uri="{BB962C8B-B14F-4D97-AF65-F5344CB8AC3E}">
        <p14:creationId xmlns:p14="http://schemas.microsoft.com/office/powerpoint/2010/main" val="4087912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C2E03-11BD-C2CE-DC79-62BCB0974BC5}"/>
            </a:ext>
          </a:extLst>
        </p:cNvPr>
        <p:cNvGrpSpPr/>
        <p:nvPr/>
      </p:nvGrpSpPr>
      <p:grpSpPr>
        <a:xfrm>
          <a:off x="0" y="0"/>
          <a:ext cx="0" cy="0"/>
          <a:chOff x="0" y="0"/>
          <a:chExt cx="0" cy="0"/>
        </a:xfrm>
      </p:grpSpPr>
      <p:sp>
        <p:nvSpPr>
          <p:cNvPr id="10" name="TextBox 10">
            <a:extLst>
              <a:ext uri="{FF2B5EF4-FFF2-40B4-BE49-F238E27FC236}">
                <a16:creationId xmlns:a16="http://schemas.microsoft.com/office/drawing/2014/main" id="{B9A1F774-7C69-8F55-97EB-174197BC24B3}"/>
              </a:ext>
            </a:extLst>
          </p:cNvPr>
          <p:cNvSpPr txBox="1"/>
          <p:nvPr/>
        </p:nvSpPr>
        <p:spPr>
          <a:xfrm>
            <a:off x="2870946" y="673177"/>
            <a:ext cx="6450107" cy="658706"/>
          </a:xfrm>
          <a:prstGeom prst="rect">
            <a:avLst/>
          </a:prstGeom>
        </p:spPr>
        <p:txBody>
          <a:bodyPr wrap="square" lIns="0" tIns="0" rIns="0" bIns="0" rtlCol="0" anchor="t">
            <a:spAutoFit/>
          </a:bodyPr>
          <a:lstStyle/>
          <a:p>
            <a:pPr algn="ctr">
              <a:lnSpc>
                <a:spcPts val="5280"/>
              </a:lnSpc>
            </a:pPr>
            <a:r>
              <a:rPr lang="en-US" sz="4400" spc="132">
                <a:solidFill>
                  <a:srgbClr val="000000"/>
                </a:solidFill>
                <a:latin typeface="Avenir Next LT Pro"/>
              </a:rPr>
              <a:t>Model Development</a:t>
            </a:r>
            <a:endParaRPr lang="en-US" sz="4400" spc="132">
              <a:solidFill>
                <a:srgbClr val="000000"/>
              </a:solidFill>
              <a:latin typeface="Avenir Next LT Pro"/>
              <a:sym typeface="Trocchi"/>
            </a:endParaRPr>
          </a:p>
        </p:txBody>
      </p:sp>
      <p:sp>
        <p:nvSpPr>
          <p:cNvPr id="11" name="TextBox 11">
            <a:extLst>
              <a:ext uri="{FF2B5EF4-FFF2-40B4-BE49-F238E27FC236}">
                <a16:creationId xmlns:a16="http://schemas.microsoft.com/office/drawing/2014/main" id="{0BFFDFE2-F8B0-3616-39C0-B5CF5D2E03FA}"/>
              </a:ext>
            </a:extLst>
          </p:cNvPr>
          <p:cNvSpPr txBox="1"/>
          <p:nvPr/>
        </p:nvSpPr>
        <p:spPr>
          <a:xfrm>
            <a:off x="1071126" y="1640109"/>
            <a:ext cx="10446665" cy="2769989"/>
          </a:xfrm>
          <a:prstGeom prst="rect">
            <a:avLst/>
          </a:prstGeom>
        </p:spPr>
        <p:txBody>
          <a:bodyPr wrap="square" lIns="0" tIns="0" rIns="0" bIns="0" rtlCol="0" anchor="t">
            <a:spAutoFit/>
          </a:bodyPr>
          <a:lstStyle/>
          <a:p>
            <a:r>
              <a:rPr lang="en-US" b="1"/>
              <a:t>User-Based Collaborative Filtering Code Highlights:</a:t>
            </a:r>
          </a:p>
          <a:p>
            <a:pPr marL="285750" indent="-285750">
              <a:buFont typeface="Arial" panose="020B0604020202020204" pitchFamily="34" charset="0"/>
              <a:buChar char="•"/>
            </a:pPr>
            <a:r>
              <a:rPr lang="en-US"/>
              <a:t>A user-book matrix was created with user IDs as rows and book titles as columns.</a:t>
            </a:r>
          </a:p>
          <a:p>
            <a:pPr marL="285750" indent="-285750">
              <a:buFont typeface="Arial" panose="020B0604020202020204" pitchFamily="34" charset="0"/>
              <a:buChar char="•"/>
            </a:pPr>
            <a:r>
              <a:rPr lang="en-US"/>
              <a:t>KNN was used to identify similar users based on cosine similarity.</a:t>
            </a:r>
          </a:p>
          <a:p>
            <a:pPr marL="285750" indent="-285750">
              <a:buFont typeface="Arial" panose="020B0604020202020204" pitchFamily="34" charset="0"/>
              <a:buChar char="•"/>
            </a:pPr>
            <a:r>
              <a:rPr lang="en-US"/>
              <a:t>Recommendations were generated by aggregating and sorting the ratings of books rated by similar users.</a:t>
            </a:r>
          </a:p>
          <a:p>
            <a:endParaRPr lang="en-US"/>
          </a:p>
          <a:p>
            <a:r>
              <a:rPr lang="en-US" b="1"/>
              <a:t>Content-Based Filtering Code Highlights:</a:t>
            </a:r>
          </a:p>
          <a:p>
            <a:pPr>
              <a:buFont typeface="Arial" panose="020B0604020202020204" pitchFamily="34" charset="0"/>
              <a:buChar char="•"/>
            </a:pPr>
            <a:r>
              <a:rPr lang="en-US"/>
              <a:t>Data was preprocessed to encode categorical features and normalize numerical features.</a:t>
            </a:r>
          </a:p>
          <a:p>
            <a:pPr>
              <a:buFont typeface="Arial" panose="020B0604020202020204" pitchFamily="34" charset="0"/>
              <a:buChar char="•"/>
            </a:pPr>
            <a:r>
              <a:rPr lang="en-US"/>
              <a:t>KNN identified books similar to the input based on selected features.</a:t>
            </a:r>
          </a:p>
          <a:p>
            <a:pPr>
              <a:buFont typeface="Arial" panose="020B0604020202020204" pitchFamily="34" charset="0"/>
              <a:buChar char="•"/>
            </a:pPr>
            <a:r>
              <a:rPr lang="en-US"/>
              <a:t>Recommendations included detailed descriptions and visualizations.</a:t>
            </a:r>
          </a:p>
        </p:txBody>
      </p:sp>
      <p:grpSp>
        <p:nvGrpSpPr>
          <p:cNvPr id="6" name="Group 5">
            <a:extLst>
              <a:ext uri="{FF2B5EF4-FFF2-40B4-BE49-F238E27FC236}">
                <a16:creationId xmlns:a16="http://schemas.microsoft.com/office/drawing/2014/main" id="{AE73FDDA-3266-D509-3D91-A9423D76DA62}"/>
              </a:ext>
            </a:extLst>
          </p:cNvPr>
          <p:cNvGrpSpPr/>
          <p:nvPr/>
        </p:nvGrpSpPr>
        <p:grpSpPr>
          <a:xfrm>
            <a:off x="1879601" y="4806353"/>
            <a:ext cx="8738583" cy="1746465"/>
            <a:chOff x="2686716" y="6975408"/>
            <a:chExt cx="13107875" cy="2619697"/>
          </a:xfrm>
        </p:grpSpPr>
        <p:sp>
          <p:nvSpPr>
            <p:cNvPr id="7" name="Freeform 2">
              <a:extLst>
                <a:ext uri="{FF2B5EF4-FFF2-40B4-BE49-F238E27FC236}">
                  <a16:creationId xmlns:a16="http://schemas.microsoft.com/office/drawing/2014/main" id="{E064B355-7F35-0727-870A-43AACD547EAE}"/>
                </a:ext>
              </a:extLst>
            </p:cNvPr>
            <p:cNvSpPr/>
            <p:nvPr/>
          </p:nvSpPr>
          <p:spPr>
            <a:xfrm rot="-282538" flipH="1">
              <a:off x="3952233" y="7212087"/>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4" name="Freeform 3">
              <a:extLst>
                <a:ext uri="{FF2B5EF4-FFF2-40B4-BE49-F238E27FC236}">
                  <a16:creationId xmlns:a16="http://schemas.microsoft.com/office/drawing/2014/main" id="{E34D3E07-B1C1-B4A7-DEB1-EC9893622B54}"/>
                </a:ext>
              </a:extLst>
            </p:cNvPr>
            <p:cNvSpPr/>
            <p:nvPr/>
          </p:nvSpPr>
          <p:spPr>
            <a:xfrm rot="10612214" flipH="1">
              <a:off x="9071999" y="7604719"/>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5" name="Freeform 8">
              <a:extLst>
                <a:ext uri="{FF2B5EF4-FFF2-40B4-BE49-F238E27FC236}">
                  <a16:creationId xmlns:a16="http://schemas.microsoft.com/office/drawing/2014/main" id="{46DC1AC2-680E-7561-4F49-A89A444D9FF8}"/>
                </a:ext>
              </a:extLst>
            </p:cNvPr>
            <p:cNvSpPr/>
            <p:nvPr/>
          </p:nvSpPr>
          <p:spPr>
            <a:xfrm rot="-1712681">
              <a:off x="13404277" y="7591901"/>
              <a:ext cx="2390314" cy="2003204"/>
            </a:xfrm>
            <a:custGeom>
              <a:avLst/>
              <a:gdLst/>
              <a:ahLst/>
              <a:cxnLst/>
              <a:rect l="l" t="t" r="r" b="b"/>
              <a:pathLst>
                <a:path w="2390314" h="2003204">
                  <a:moveTo>
                    <a:pt x="0" y="0"/>
                  </a:moveTo>
                  <a:lnTo>
                    <a:pt x="2390314" y="0"/>
                  </a:lnTo>
                  <a:lnTo>
                    <a:pt x="2390314" y="2003204"/>
                  </a:lnTo>
                  <a:lnTo>
                    <a:pt x="0" y="2003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6" name="Freeform 9">
              <a:extLst>
                <a:ext uri="{FF2B5EF4-FFF2-40B4-BE49-F238E27FC236}">
                  <a16:creationId xmlns:a16="http://schemas.microsoft.com/office/drawing/2014/main" id="{0EA6569A-0231-49F3-FD25-D8737549BA9E}"/>
                </a:ext>
              </a:extLst>
            </p:cNvPr>
            <p:cNvSpPr/>
            <p:nvPr/>
          </p:nvSpPr>
          <p:spPr>
            <a:xfrm rot="-1351387">
              <a:off x="7876988" y="6975408"/>
              <a:ext cx="2534023" cy="1755598"/>
            </a:xfrm>
            <a:custGeom>
              <a:avLst/>
              <a:gdLst/>
              <a:ahLst/>
              <a:cxnLst/>
              <a:rect l="l" t="t" r="r" b="b"/>
              <a:pathLst>
                <a:path w="2534023" h="1755598">
                  <a:moveTo>
                    <a:pt x="0" y="0"/>
                  </a:moveTo>
                  <a:lnTo>
                    <a:pt x="2534024" y="0"/>
                  </a:lnTo>
                  <a:lnTo>
                    <a:pt x="2534024" y="1755597"/>
                  </a:lnTo>
                  <a:lnTo>
                    <a:pt x="0" y="1755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7" name="Freeform 10">
              <a:extLst>
                <a:ext uri="{FF2B5EF4-FFF2-40B4-BE49-F238E27FC236}">
                  <a16:creationId xmlns:a16="http://schemas.microsoft.com/office/drawing/2014/main" id="{1570FCFA-023F-45AC-EC49-A89B7B660C7A}"/>
                </a:ext>
              </a:extLst>
            </p:cNvPr>
            <p:cNvSpPr/>
            <p:nvPr/>
          </p:nvSpPr>
          <p:spPr>
            <a:xfrm rot="-907638">
              <a:off x="2686716" y="7577089"/>
              <a:ext cx="2040963" cy="1220867"/>
            </a:xfrm>
            <a:custGeom>
              <a:avLst/>
              <a:gdLst/>
              <a:ahLst/>
              <a:cxnLst/>
              <a:rect l="l" t="t" r="r" b="b"/>
              <a:pathLst>
                <a:path w="2040963" h="1220867">
                  <a:moveTo>
                    <a:pt x="0" y="0"/>
                  </a:moveTo>
                  <a:lnTo>
                    <a:pt x="2040963" y="0"/>
                  </a:lnTo>
                  <a:lnTo>
                    <a:pt x="2040963" y="1220867"/>
                  </a:lnTo>
                  <a:lnTo>
                    <a:pt x="0" y="12208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grpSp>
    </p:spTree>
    <p:extLst>
      <p:ext uri="{BB962C8B-B14F-4D97-AF65-F5344CB8AC3E}">
        <p14:creationId xmlns:p14="http://schemas.microsoft.com/office/powerpoint/2010/main" val="70828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BAAFA-0999-EC27-50B1-EDDB1EE9EA6D}"/>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071FF27A-85ED-5297-738C-123A9320F8D4}"/>
              </a:ext>
            </a:extLst>
          </p:cNvPr>
          <p:cNvSpPr/>
          <p:nvPr/>
        </p:nvSpPr>
        <p:spPr>
          <a:xfrm rot="2987437">
            <a:off x="10412324" y="5307677"/>
            <a:ext cx="1574116" cy="1638712"/>
          </a:xfrm>
          <a:custGeom>
            <a:avLst/>
            <a:gdLst/>
            <a:ahLst/>
            <a:cxnLst/>
            <a:rect l="l" t="t" r="r" b="b"/>
            <a:pathLst>
              <a:path w="2712560" h="1499306">
                <a:moveTo>
                  <a:pt x="0" y="0"/>
                </a:moveTo>
                <a:lnTo>
                  <a:pt x="2712561" y="0"/>
                </a:lnTo>
                <a:lnTo>
                  <a:pt x="2712561" y="1499306"/>
                </a:lnTo>
                <a:lnTo>
                  <a:pt x="0" y="1499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 name="TextBox 8">
            <a:extLst>
              <a:ext uri="{FF2B5EF4-FFF2-40B4-BE49-F238E27FC236}">
                <a16:creationId xmlns:a16="http://schemas.microsoft.com/office/drawing/2014/main" id="{23297367-FFB4-837E-3030-C589AA804CE1}"/>
              </a:ext>
            </a:extLst>
          </p:cNvPr>
          <p:cNvSpPr txBox="1"/>
          <p:nvPr/>
        </p:nvSpPr>
        <p:spPr>
          <a:xfrm>
            <a:off x="3225800" y="580291"/>
            <a:ext cx="5740400"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Results</a:t>
            </a:r>
            <a:endParaRPr lang="en-US" sz="4400" spc="132">
              <a:solidFill>
                <a:srgbClr val="000000"/>
              </a:solidFill>
              <a:sym typeface="Trocchi"/>
            </a:endParaRPr>
          </a:p>
        </p:txBody>
      </p:sp>
      <p:sp>
        <p:nvSpPr>
          <p:cNvPr id="10" name="TextBox 11">
            <a:extLst>
              <a:ext uri="{FF2B5EF4-FFF2-40B4-BE49-F238E27FC236}">
                <a16:creationId xmlns:a16="http://schemas.microsoft.com/office/drawing/2014/main" id="{E2922864-ED42-C369-DF19-383FC63A1C83}"/>
              </a:ext>
            </a:extLst>
          </p:cNvPr>
          <p:cNvSpPr txBox="1"/>
          <p:nvPr/>
        </p:nvSpPr>
        <p:spPr>
          <a:xfrm>
            <a:off x="849235" y="1503388"/>
            <a:ext cx="10467771" cy="759054"/>
          </a:xfrm>
          <a:prstGeom prst="rect">
            <a:avLst/>
          </a:prstGeom>
        </p:spPr>
        <p:txBody>
          <a:bodyPr wrap="square" lIns="0" tIns="0" rIns="0" bIns="0" rtlCol="0" anchor="t">
            <a:spAutoFit/>
          </a:bodyPr>
          <a:lstStyle/>
          <a:p>
            <a:pPr algn="just">
              <a:lnSpc>
                <a:spcPct val="150000"/>
              </a:lnSpc>
            </a:pPr>
            <a:endParaRPr lang="en-US" spc="43">
              <a:solidFill>
                <a:srgbClr val="000000"/>
              </a:solidFill>
            </a:endParaRPr>
          </a:p>
          <a:p>
            <a:pPr algn="just">
              <a:lnSpc>
                <a:spcPts val="2987"/>
              </a:lnSpc>
            </a:pPr>
            <a:endParaRPr lang="en-US" sz="1733" spc="43">
              <a:solidFill>
                <a:srgbClr val="000000"/>
              </a:solidFill>
              <a:ea typeface="Trocchi"/>
              <a:cs typeface="Trocchi"/>
              <a:sym typeface="Trocchi"/>
            </a:endParaRPr>
          </a:p>
        </p:txBody>
      </p:sp>
      <p:sp>
        <p:nvSpPr>
          <p:cNvPr id="9" name="TextBox 8">
            <a:extLst>
              <a:ext uri="{FF2B5EF4-FFF2-40B4-BE49-F238E27FC236}">
                <a16:creationId xmlns:a16="http://schemas.microsoft.com/office/drawing/2014/main" id="{A145A319-294E-60EB-47DA-40326217DCBA}"/>
              </a:ext>
            </a:extLst>
          </p:cNvPr>
          <p:cNvSpPr txBox="1"/>
          <p:nvPr/>
        </p:nvSpPr>
        <p:spPr>
          <a:xfrm>
            <a:off x="849235" y="1186527"/>
            <a:ext cx="6362162" cy="369332"/>
          </a:xfrm>
          <a:prstGeom prst="rect">
            <a:avLst/>
          </a:prstGeom>
          <a:noFill/>
        </p:spPr>
        <p:txBody>
          <a:bodyPr wrap="square">
            <a:spAutoFit/>
          </a:bodyPr>
          <a:lstStyle/>
          <a:p>
            <a:pPr algn="l"/>
            <a:r>
              <a:rPr lang="en-IN" b="1" i="0">
                <a:effectLst/>
                <a:latin typeface="system-ui"/>
              </a:rPr>
              <a:t>User-Based Collaborative Filtering</a:t>
            </a:r>
          </a:p>
        </p:txBody>
      </p:sp>
      <p:pic>
        <p:nvPicPr>
          <p:cNvPr id="4" name="Picture 3">
            <a:extLst>
              <a:ext uri="{FF2B5EF4-FFF2-40B4-BE49-F238E27FC236}">
                <a16:creationId xmlns:a16="http://schemas.microsoft.com/office/drawing/2014/main" id="{80C5E9D5-4F08-8115-85CD-5F1C74CAE442}"/>
              </a:ext>
            </a:extLst>
          </p:cNvPr>
          <p:cNvPicPr>
            <a:picLocks noChangeAspect="1"/>
          </p:cNvPicPr>
          <p:nvPr/>
        </p:nvPicPr>
        <p:blipFill>
          <a:blip r:embed="rId4"/>
          <a:stretch>
            <a:fillRect/>
          </a:stretch>
        </p:blipFill>
        <p:spPr>
          <a:xfrm>
            <a:off x="1503533" y="1676315"/>
            <a:ext cx="8562003" cy="4450718"/>
          </a:xfrm>
          <a:prstGeom prst="rect">
            <a:avLst/>
          </a:prstGeom>
          <a:ln>
            <a:solidFill>
              <a:schemeClr val="tx1"/>
            </a:solidFill>
          </a:ln>
        </p:spPr>
      </p:pic>
    </p:spTree>
    <p:extLst>
      <p:ext uri="{BB962C8B-B14F-4D97-AF65-F5344CB8AC3E}">
        <p14:creationId xmlns:p14="http://schemas.microsoft.com/office/powerpoint/2010/main" val="1813256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74A55-5940-0C52-A4CE-08FE3E83CB00}"/>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013DFE0E-4162-62B6-AB49-7050E870AC8E}"/>
              </a:ext>
            </a:extLst>
          </p:cNvPr>
          <p:cNvSpPr/>
          <p:nvPr/>
        </p:nvSpPr>
        <p:spPr>
          <a:xfrm rot="2987437">
            <a:off x="10412324" y="5307677"/>
            <a:ext cx="1574116" cy="1638712"/>
          </a:xfrm>
          <a:custGeom>
            <a:avLst/>
            <a:gdLst/>
            <a:ahLst/>
            <a:cxnLst/>
            <a:rect l="l" t="t" r="r" b="b"/>
            <a:pathLst>
              <a:path w="2712560" h="1499306">
                <a:moveTo>
                  <a:pt x="0" y="0"/>
                </a:moveTo>
                <a:lnTo>
                  <a:pt x="2712561" y="0"/>
                </a:lnTo>
                <a:lnTo>
                  <a:pt x="2712561" y="1499306"/>
                </a:lnTo>
                <a:lnTo>
                  <a:pt x="0" y="1499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a:extLst>
              <a:ext uri="{FF2B5EF4-FFF2-40B4-BE49-F238E27FC236}">
                <a16:creationId xmlns:a16="http://schemas.microsoft.com/office/drawing/2014/main" id="{D6D0F03E-9D9B-BBDD-5E00-55CCD0CC4B2B}"/>
              </a:ext>
            </a:extLst>
          </p:cNvPr>
          <p:cNvSpPr txBox="1"/>
          <p:nvPr/>
        </p:nvSpPr>
        <p:spPr>
          <a:xfrm>
            <a:off x="3225800" y="580291"/>
            <a:ext cx="5740400"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Results</a:t>
            </a:r>
            <a:endParaRPr lang="en-US" sz="4400" spc="132">
              <a:solidFill>
                <a:srgbClr val="000000"/>
              </a:solidFill>
              <a:sym typeface="Trocchi"/>
            </a:endParaRPr>
          </a:p>
        </p:txBody>
      </p:sp>
      <p:sp>
        <p:nvSpPr>
          <p:cNvPr id="10" name="TextBox 11">
            <a:extLst>
              <a:ext uri="{FF2B5EF4-FFF2-40B4-BE49-F238E27FC236}">
                <a16:creationId xmlns:a16="http://schemas.microsoft.com/office/drawing/2014/main" id="{4023F123-9A18-09EF-798D-877ACA1F5737}"/>
              </a:ext>
            </a:extLst>
          </p:cNvPr>
          <p:cNvSpPr txBox="1"/>
          <p:nvPr/>
        </p:nvSpPr>
        <p:spPr>
          <a:xfrm>
            <a:off x="849235" y="1503388"/>
            <a:ext cx="10467771" cy="759054"/>
          </a:xfrm>
          <a:prstGeom prst="rect">
            <a:avLst/>
          </a:prstGeom>
        </p:spPr>
        <p:txBody>
          <a:bodyPr wrap="square" lIns="0" tIns="0" rIns="0" bIns="0" rtlCol="0" anchor="t">
            <a:spAutoFit/>
          </a:bodyPr>
          <a:lstStyle/>
          <a:p>
            <a:pPr algn="just">
              <a:lnSpc>
                <a:spcPct val="150000"/>
              </a:lnSpc>
            </a:pPr>
            <a:endParaRPr lang="en-US" spc="43">
              <a:solidFill>
                <a:srgbClr val="000000"/>
              </a:solidFill>
            </a:endParaRPr>
          </a:p>
          <a:p>
            <a:pPr algn="just">
              <a:lnSpc>
                <a:spcPts val="2987"/>
              </a:lnSpc>
            </a:pPr>
            <a:endParaRPr lang="en-US" sz="1733" spc="43">
              <a:solidFill>
                <a:srgbClr val="000000"/>
              </a:solidFill>
              <a:ea typeface="Trocchi"/>
              <a:cs typeface="Trocchi"/>
              <a:sym typeface="Trocchi"/>
            </a:endParaRPr>
          </a:p>
        </p:txBody>
      </p:sp>
      <p:pic>
        <p:nvPicPr>
          <p:cNvPr id="6" name="Picture 5">
            <a:extLst>
              <a:ext uri="{FF2B5EF4-FFF2-40B4-BE49-F238E27FC236}">
                <a16:creationId xmlns:a16="http://schemas.microsoft.com/office/drawing/2014/main" id="{E2FADB51-74D8-6461-CFD0-CD2BAC316E91}"/>
              </a:ext>
            </a:extLst>
          </p:cNvPr>
          <p:cNvPicPr>
            <a:picLocks noChangeAspect="1"/>
          </p:cNvPicPr>
          <p:nvPr/>
        </p:nvPicPr>
        <p:blipFill>
          <a:blip r:embed="rId5"/>
          <a:stretch>
            <a:fillRect/>
          </a:stretch>
        </p:blipFill>
        <p:spPr>
          <a:xfrm>
            <a:off x="710901" y="1171545"/>
            <a:ext cx="10488481" cy="4514909"/>
          </a:xfrm>
          <a:prstGeom prst="rect">
            <a:avLst/>
          </a:prstGeom>
        </p:spPr>
      </p:pic>
    </p:spTree>
    <p:extLst>
      <p:ext uri="{BB962C8B-B14F-4D97-AF65-F5344CB8AC3E}">
        <p14:creationId xmlns:p14="http://schemas.microsoft.com/office/powerpoint/2010/main" val="203013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E50F-247A-4628-90BB-62A60E39664C}"/>
              </a:ext>
            </a:extLst>
          </p:cNvPr>
          <p:cNvSpPr>
            <a:spLocks noGrp="1"/>
          </p:cNvSpPr>
          <p:nvPr>
            <p:ph type="ctrTitle"/>
          </p:nvPr>
        </p:nvSpPr>
        <p:spPr>
          <a:xfrm>
            <a:off x="970717" y="62630"/>
            <a:ext cx="5322618" cy="2387600"/>
          </a:xfrm>
        </p:spPr>
        <p:txBody>
          <a:bodyPr/>
          <a:lstStyle/>
          <a:p>
            <a:r>
              <a:rPr lang="en-US" sz="4400"/>
              <a:t>Problem</a:t>
            </a:r>
            <a:r>
              <a:rPr lang="en-US"/>
              <a:t> </a:t>
            </a:r>
            <a:r>
              <a:rPr lang="en-US" sz="4400"/>
              <a:t>Statement</a:t>
            </a:r>
          </a:p>
        </p:txBody>
      </p:sp>
      <p:sp>
        <p:nvSpPr>
          <p:cNvPr id="3" name="Subtitle 2">
            <a:extLst>
              <a:ext uri="{FF2B5EF4-FFF2-40B4-BE49-F238E27FC236}">
                <a16:creationId xmlns:a16="http://schemas.microsoft.com/office/drawing/2014/main" id="{DD2A8BE8-DC21-47DE-B6F3-7DC95B43C52E}"/>
              </a:ext>
            </a:extLst>
          </p:cNvPr>
          <p:cNvSpPr>
            <a:spLocks noGrp="1"/>
          </p:cNvSpPr>
          <p:nvPr>
            <p:ph type="body" sz="quarter" idx="15"/>
          </p:nvPr>
        </p:nvSpPr>
        <p:spPr>
          <a:xfrm>
            <a:off x="970716" y="1653437"/>
            <a:ext cx="6357009" cy="3183090"/>
          </a:xfrm>
        </p:spPr>
        <p:txBody>
          <a:bodyPr vert="horz" lIns="91440" tIns="45720" rIns="91440" bIns="45720" rtlCol="0" anchor="t">
            <a:normAutofit fontScale="25000" lnSpcReduction="20000"/>
          </a:bodyPr>
          <a:lstStyle/>
          <a:p>
            <a:pPr algn="just"/>
            <a:r>
              <a:rPr lang="en-US" sz="8000" b="0" i="0" u="none" strike="noStrike">
                <a:effectLst/>
              </a:rPr>
              <a:t>The process of identifying and labeling artwork images is challenging due to the diversity in artistic styles, textures, patterns, and compositions. Traditional methods often fail to capture the nuanced details of artworks, leading to misclassification and inefficiencies in art cataloging, online galleries, and digital archiving.</a:t>
            </a:r>
          </a:p>
          <a:p>
            <a:pPr algn="just"/>
            <a:r>
              <a:rPr lang="en-US" sz="8000" b="0" i="0" u="none" strike="noStrike">
                <a:effectLst/>
              </a:rPr>
              <a:t>This project aims to develop an </a:t>
            </a:r>
            <a:r>
              <a:rPr lang="en-US" sz="8000" b="1" i="0" u="none" strike="noStrike">
                <a:effectLst/>
              </a:rPr>
              <a:t>Artwork Image Recognition System</a:t>
            </a:r>
            <a:r>
              <a:rPr lang="en-US" sz="8000" b="0" i="0" u="none" strike="noStrike">
                <a:effectLst/>
              </a:rPr>
              <a:t> that leverages image segmentation techniques and deep learning models to accurately predict labels corresponding to artwork images. The system seeks to address the challenges of variability in visual features, enabling better categorization, accessibility, and scalability for real-world use cases such as art preservation, e-commerce, and educational platforms.</a:t>
            </a:r>
          </a:p>
          <a:p>
            <a:endParaRPr lang="en-US"/>
          </a:p>
        </p:txBody>
      </p:sp>
      <p:pic>
        <p:nvPicPr>
          <p:cNvPr id="7" name="Picture Placeholder 6" descr="Photo of the tips of colored pencils">
            <a:extLst>
              <a:ext uri="{FF2B5EF4-FFF2-40B4-BE49-F238E27FC236}">
                <a16:creationId xmlns:a16="http://schemas.microsoft.com/office/drawing/2014/main" id="{4C238EB8-09B7-4151-B562-13B050D4A3E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03298" y="905256"/>
            <a:ext cx="3762693" cy="2450592"/>
          </a:xfrm>
        </p:spPr>
      </p:pic>
      <p:pic>
        <p:nvPicPr>
          <p:cNvPr id="9" name="Picture Placeholder 8" descr="Photo of crayons &#10;">
            <a:extLst>
              <a:ext uri="{FF2B5EF4-FFF2-40B4-BE49-F238E27FC236}">
                <a16:creationId xmlns:a16="http://schemas.microsoft.com/office/drawing/2014/main" id="{8C7F1323-5935-4F21-BFEA-E642AAB30A75}"/>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603298" y="3520440"/>
            <a:ext cx="3762694" cy="2450592"/>
          </a:xfrm>
        </p:spPr>
      </p:pic>
    </p:spTree>
    <p:extLst>
      <p:ext uri="{BB962C8B-B14F-4D97-AF65-F5344CB8AC3E}">
        <p14:creationId xmlns:p14="http://schemas.microsoft.com/office/powerpoint/2010/main" val="2693196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90D61-13E6-0CEA-BAE3-D1FEFB1DB36A}"/>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93816902-38FD-1BE1-E633-2BD94D8C9155}"/>
              </a:ext>
            </a:extLst>
          </p:cNvPr>
          <p:cNvSpPr/>
          <p:nvPr/>
        </p:nvSpPr>
        <p:spPr>
          <a:xfrm rot="2987437">
            <a:off x="10412324" y="5307677"/>
            <a:ext cx="1574116" cy="1638712"/>
          </a:xfrm>
          <a:custGeom>
            <a:avLst/>
            <a:gdLst/>
            <a:ahLst/>
            <a:cxnLst/>
            <a:rect l="l" t="t" r="r" b="b"/>
            <a:pathLst>
              <a:path w="2712560" h="1499306">
                <a:moveTo>
                  <a:pt x="0" y="0"/>
                </a:moveTo>
                <a:lnTo>
                  <a:pt x="2712561" y="0"/>
                </a:lnTo>
                <a:lnTo>
                  <a:pt x="2712561" y="1499306"/>
                </a:lnTo>
                <a:lnTo>
                  <a:pt x="0" y="1499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a:extLst>
              <a:ext uri="{FF2B5EF4-FFF2-40B4-BE49-F238E27FC236}">
                <a16:creationId xmlns:a16="http://schemas.microsoft.com/office/drawing/2014/main" id="{4E46458D-B4F1-9D39-5D7B-A42486A6C6BA}"/>
              </a:ext>
            </a:extLst>
          </p:cNvPr>
          <p:cNvSpPr txBox="1"/>
          <p:nvPr/>
        </p:nvSpPr>
        <p:spPr>
          <a:xfrm>
            <a:off x="3225800" y="580291"/>
            <a:ext cx="5740400"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Results</a:t>
            </a:r>
            <a:endParaRPr lang="en-US" sz="4400" spc="132">
              <a:solidFill>
                <a:srgbClr val="000000"/>
              </a:solidFill>
              <a:sym typeface="Trocchi"/>
            </a:endParaRPr>
          </a:p>
        </p:txBody>
      </p:sp>
      <p:sp>
        <p:nvSpPr>
          <p:cNvPr id="10" name="TextBox 11">
            <a:extLst>
              <a:ext uri="{FF2B5EF4-FFF2-40B4-BE49-F238E27FC236}">
                <a16:creationId xmlns:a16="http://schemas.microsoft.com/office/drawing/2014/main" id="{0AEA6C0F-F5E9-116C-83C9-67B1A938BA81}"/>
              </a:ext>
            </a:extLst>
          </p:cNvPr>
          <p:cNvSpPr txBox="1"/>
          <p:nvPr/>
        </p:nvSpPr>
        <p:spPr>
          <a:xfrm>
            <a:off x="849235" y="1503388"/>
            <a:ext cx="10467771" cy="759054"/>
          </a:xfrm>
          <a:prstGeom prst="rect">
            <a:avLst/>
          </a:prstGeom>
        </p:spPr>
        <p:txBody>
          <a:bodyPr wrap="square" lIns="0" tIns="0" rIns="0" bIns="0" rtlCol="0" anchor="t">
            <a:spAutoFit/>
          </a:bodyPr>
          <a:lstStyle/>
          <a:p>
            <a:pPr algn="just">
              <a:lnSpc>
                <a:spcPct val="150000"/>
              </a:lnSpc>
            </a:pPr>
            <a:endParaRPr lang="en-US" spc="43">
              <a:solidFill>
                <a:srgbClr val="000000"/>
              </a:solidFill>
            </a:endParaRPr>
          </a:p>
          <a:p>
            <a:pPr algn="just">
              <a:lnSpc>
                <a:spcPts val="2987"/>
              </a:lnSpc>
            </a:pPr>
            <a:endParaRPr lang="en-US" sz="1733" spc="43">
              <a:solidFill>
                <a:srgbClr val="000000"/>
              </a:solidFill>
              <a:ea typeface="Trocchi"/>
              <a:cs typeface="Trocchi"/>
              <a:sym typeface="Trocchi"/>
            </a:endParaRPr>
          </a:p>
        </p:txBody>
      </p:sp>
      <p:sp>
        <p:nvSpPr>
          <p:cNvPr id="4" name="TextBox 3">
            <a:extLst>
              <a:ext uri="{FF2B5EF4-FFF2-40B4-BE49-F238E27FC236}">
                <a16:creationId xmlns:a16="http://schemas.microsoft.com/office/drawing/2014/main" id="{65248E8B-9E6D-4306-2FF0-8DADDFCE47D3}"/>
              </a:ext>
            </a:extLst>
          </p:cNvPr>
          <p:cNvSpPr txBox="1"/>
          <p:nvPr/>
        </p:nvSpPr>
        <p:spPr>
          <a:xfrm>
            <a:off x="-367047" y="937208"/>
            <a:ext cx="6168980" cy="659219"/>
          </a:xfrm>
          <a:prstGeom prst="rect">
            <a:avLst/>
          </a:prstGeom>
          <a:noFill/>
        </p:spPr>
        <p:txBody>
          <a:bodyPr wrap="square">
            <a:spAutoFit/>
          </a:bodyPr>
          <a:lstStyle/>
          <a:p>
            <a:pPr algn="ctr">
              <a:lnSpc>
                <a:spcPts val="5280"/>
              </a:lnSpc>
            </a:pPr>
            <a:r>
              <a:rPr lang="en-IN" b="1">
                <a:latin typeface="system-ui"/>
              </a:rPr>
              <a:t>C</a:t>
            </a:r>
            <a:r>
              <a:rPr lang="en-IN" b="1" i="0">
                <a:effectLst/>
                <a:latin typeface="system-ui"/>
              </a:rPr>
              <a:t>ontent-based filtering Input</a:t>
            </a:r>
            <a:endParaRPr lang="en-US" sz="1800" spc="132">
              <a:solidFill>
                <a:srgbClr val="000000"/>
              </a:solidFill>
              <a:sym typeface="Trocchi"/>
            </a:endParaRPr>
          </a:p>
        </p:txBody>
      </p:sp>
      <p:pic>
        <p:nvPicPr>
          <p:cNvPr id="6" name="Picture 5">
            <a:extLst>
              <a:ext uri="{FF2B5EF4-FFF2-40B4-BE49-F238E27FC236}">
                <a16:creationId xmlns:a16="http://schemas.microsoft.com/office/drawing/2014/main" id="{FB7AA34F-E810-0ACD-3AAB-9AA41A13DD1F}"/>
              </a:ext>
            </a:extLst>
          </p:cNvPr>
          <p:cNvPicPr>
            <a:picLocks noChangeAspect="1"/>
          </p:cNvPicPr>
          <p:nvPr/>
        </p:nvPicPr>
        <p:blipFill>
          <a:blip r:embed="rId5"/>
          <a:stretch>
            <a:fillRect/>
          </a:stretch>
        </p:blipFill>
        <p:spPr>
          <a:xfrm>
            <a:off x="849235" y="1805177"/>
            <a:ext cx="9595919" cy="1271590"/>
          </a:xfrm>
          <a:prstGeom prst="rect">
            <a:avLst/>
          </a:prstGeom>
        </p:spPr>
      </p:pic>
      <p:pic>
        <p:nvPicPr>
          <p:cNvPr id="12" name="Picture 11">
            <a:extLst>
              <a:ext uri="{FF2B5EF4-FFF2-40B4-BE49-F238E27FC236}">
                <a16:creationId xmlns:a16="http://schemas.microsoft.com/office/drawing/2014/main" id="{5D1968D6-0CFA-2FD5-2BA6-3CA35B0A707A}"/>
              </a:ext>
            </a:extLst>
          </p:cNvPr>
          <p:cNvPicPr>
            <a:picLocks noChangeAspect="1"/>
          </p:cNvPicPr>
          <p:nvPr/>
        </p:nvPicPr>
        <p:blipFill>
          <a:blip r:embed="rId6"/>
          <a:stretch>
            <a:fillRect/>
          </a:stretch>
        </p:blipFill>
        <p:spPr>
          <a:xfrm>
            <a:off x="849235" y="3378556"/>
            <a:ext cx="9595919" cy="2258581"/>
          </a:xfrm>
          <a:prstGeom prst="rect">
            <a:avLst/>
          </a:prstGeom>
        </p:spPr>
      </p:pic>
    </p:spTree>
    <p:extLst>
      <p:ext uri="{BB962C8B-B14F-4D97-AF65-F5344CB8AC3E}">
        <p14:creationId xmlns:p14="http://schemas.microsoft.com/office/powerpoint/2010/main" val="284480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642D5-12A9-1C7E-87F2-B82961B819AC}"/>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E4167032-D632-5583-52FE-6D1FC7A1943E}"/>
              </a:ext>
            </a:extLst>
          </p:cNvPr>
          <p:cNvSpPr/>
          <p:nvPr/>
        </p:nvSpPr>
        <p:spPr>
          <a:xfrm rot="2987437">
            <a:off x="10412324" y="5307677"/>
            <a:ext cx="1574116" cy="1638712"/>
          </a:xfrm>
          <a:custGeom>
            <a:avLst/>
            <a:gdLst/>
            <a:ahLst/>
            <a:cxnLst/>
            <a:rect l="l" t="t" r="r" b="b"/>
            <a:pathLst>
              <a:path w="2712560" h="1499306">
                <a:moveTo>
                  <a:pt x="0" y="0"/>
                </a:moveTo>
                <a:lnTo>
                  <a:pt x="2712561" y="0"/>
                </a:lnTo>
                <a:lnTo>
                  <a:pt x="2712561" y="1499306"/>
                </a:lnTo>
                <a:lnTo>
                  <a:pt x="0" y="1499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TextBox 8">
            <a:extLst>
              <a:ext uri="{FF2B5EF4-FFF2-40B4-BE49-F238E27FC236}">
                <a16:creationId xmlns:a16="http://schemas.microsoft.com/office/drawing/2014/main" id="{E7BC092F-DFD1-3281-47A6-61347BEE69BC}"/>
              </a:ext>
            </a:extLst>
          </p:cNvPr>
          <p:cNvSpPr txBox="1"/>
          <p:nvPr/>
        </p:nvSpPr>
        <p:spPr>
          <a:xfrm>
            <a:off x="3225800" y="580291"/>
            <a:ext cx="5740400" cy="658706"/>
          </a:xfrm>
          <a:prstGeom prst="rect">
            <a:avLst/>
          </a:prstGeom>
        </p:spPr>
        <p:txBody>
          <a:bodyPr wrap="square" lIns="0" tIns="0" rIns="0" bIns="0" rtlCol="0" anchor="t">
            <a:spAutoFit/>
          </a:bodyPr>
          <a:lstStyle/>
          <a:p>
            <a:pPr algn="ctr">
              <a:lnSpc>
                <a:spcPts val="5280"/>
              </a:lnSpc>
            </a:pPr>
            <a:r>
              <a:rPr lang="en-US" sz="4400" spc="132">
                <a:solidFill>
                  <a:srgbClr val="000000"/>
                </a:solidFill>
              </a:rPr>
              <a:t>Results</a:t>
            </a:r>
            <a:endParaRPr lang="en-US" sz="4400" spc="132">
              <a:solidFill>
                <a:srgbClr val="000000"/>
              </a:solidFill>
              <a:sym typeface="Trocchi"/>
            </a:endParaRPr>
          </a:p>
        </p:txBody>
      </p:sp>
      <p:sp>
        <p:nvSpPr>
          <p:cNvPr id="10" name="TextBox 11">
            <a:extLst>
              <a:ext uri="{FF2B5EF4-FFF2-40B4-BE49-F238E27FC236}">
                <a16:creationId xmlns:a16="http://schemas.microsoft.com/office/drawing/2014/main" id="{0C828EC1-A0D4-E306-1327-BDE1CF4BDBFF}"/>
              </a:ext>
            </a:extLst>
          </p:cNvPr>
          <p:cNvSpPr txBox="1"/>
          <p:nvPr/>
        </p:nvSpPr>
        <p:spPr>
          <a:xfrm>
            <a:off x="849235" y="1503388"/>
            <a:ext cx="10467771" cy="759054"/>
          </a:xfrm>
          <a:prstGeom prst="rect">
            <a:avLst/>
          </a:prstGeom>
        </p:spPr>
        <p:txBody>
          <a:bodyPr wrap="square" lIns="0" tIns="0" rIns="0" bIns="0" rtlCol="0" anchor="t">
            <a:spAutoFit/>
          </a:bodyPr>
          <a:lstStyle/>
          <a:p>
            <a:pPr algn="just">
              <a:lnSpc>
                <a:spcPct val="150000"/>
              </a:lnSpc>
            </a:pPr>
            <a:endParaRPr lang="en-US" spc="43">
              <a:solidFill>
                <a:srgbClr val="000000"/>
              </a:solidFill>
            </a:endParaRPr>
          </a:p>
          <a:p>
            <a:pPr algn="just">
              <a:lnSpc>
                <a:spcPts val="2987"/>
              </a:lnSpc>
            </a:pPr>
            <a:endParaRPr lang="en-US" sz="1733" spc="43">
              <a:solidFill>
                <a:srgbClr val="000000"/>
              </a:solidFill>
              <a:ea typeface="Trocchi"/>
              <a:cs typeface="Trocchi"/>
              <a:sym typeface="Trocchi"/>
            </a:endParaRPr>
          </a:p>
        </p:txBody>
      </p:sp>
      <p:pic>
        <p:nvPicPr>
          <p:cNvPr id="5" name="Picture 4">
            <a:extLst>
              <a:ext uri="{FF2B5EF4-FFF2-40B4-BE49-F238E27FC236}">
                <a16:creationId xmlns:a16="http://schemas.microsoft.com/office/drawing/2014/main" id="{0783BD8B-B680-52D1-FEE5-E4B41A74533F}"/>
              </a:ext>
            </a:extLst>
          </p:cNvPr>
          <p:cNvPicPr>
            <a:picLocks noChangeAspect="1"/>
          </p:cNvPicPr>
          <p:nvPr/>
        </p:nvPicPr>
        <p:blipFill>
          <a:blip r:embed="rId5"/>
          <a:stretch>
            <a:fillRect/>
          </a:stretch>
        </p:blipFill>
        <p:spPr>
          <a:xfrm>
            <a:off x="849235" y="2526320"/>
            <a:ext cx="10156603" cy="2828292"/>
          </a:xfrm>
          <a:prstGeom prst="rect">
            <a:avLst/>
          </a:prstGeom>
        </p:spPr>
      </p:pic>
      <p:sp>
        <p:nvSpPr>
          <p:cNvPr id="9" name="TextBox 8">
            <a:extLst>
              <a:ext uri="{FF2B5EF4-FFF2-40B4-BE49-F238E27FC236}">
                <a16:creationId xmlns:a16="http://schemas.microsoft.com/office/drawing/2014/main" id="{DD76988A-25EA-4ECE-949A-DEECD8B3CAC2}"/>
              </a:ext>
            </a:extLst>
          </p:cNvPr>
          <p:cNvSpPr txBox="1"/>
          <p:nvPr/>
        </p:nvSpPr>
        <p:spPr>
          <a:xfrm>
            <a:off x="1600200" y="1639579"/>
            <a:ext cx="3886200" cy="659219"/>
          </a:xfrm>
          <a:prstGeom prst="rect">
            <a:avLst/>
          </a:prstGeom>
          <a:noFill/>
        </p:spPr>
        <p:txBody>
          <a:bodyPr wrap="square">
            <a:spAutoFit/>
          </a:bodyPr>
          <a:lstStyle/>
          <a:p>
            <a:pPr algn="ctr">
              <a:lnSpc>
                <a:spcPts val="5280"/>
              </a:lnSpc>
            </a:pPr>
            <a:r>
              <a:rPr lang="en-US" spc="132">
                <a:solidFill>
                  <a:srgbClr val="000000"/>
                </a:solidFill>
                <a:sym typeface="Trocchi"/>
              </a:rPr>
              <a:t>Output Display similar books:</a:t>
            </a:r>
            <a:endParaRPr lang="en-US" sz="1800" spc="132">
              <a:solidFill>
                <a:srgbClr val="000000"/>
              </a:solidFill>
              <a:sym typeface="Trocchi"/>
            </a:endParaRPr>
          </a:p>
        </p:txBody>
      </p:sp>
    </p:spTree>
    <p:extLst>
      <p:ext uri="{BB962C8B-B14F-4D97-AF65-F5344CB8AC3E}">
        <p14:creationId xmlns:p14="http://schemas.microsoft.com/office/powerpoint/2010/main" val="239300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023665" y="702997"/>
            <a:ext cx="8144670" cy="658706"/>
          </a:xfrm>
          <a:prstGeom prst="rect">
            <a:avLst/>
          </a:prstGeom>
        </p:spPr>
        <p:txBody>
          <a:bodyPr lIns="0" tIns="0" rIns="0" bIns="0" rtlCol="0" anchor="t">
            <a:spAutoFit/>
          </a:bodyPr>
          <a:lstStyle/>
          <a:p>
            <a:pPr algn="ctr">
              <a:lnSpc>
                <a:spcPts val="5280"/>
              </a:lnSpc>
            </a:pPr>
            <a:r>
              <a:rPr lang="en-US" sz="4400" spc="132">
                <a:solidFill>
                  <a:srgbClr val="000000"/>
                </a:solidFill>
                <a:latin typeface="Trocchi"/>
                <a:ea typeface="Trocchi"/>
                <a:cs typeface="Trocchi"/>
                <a:sym typeface="Trocchi"/>
              </a:rPr>
              <a:t>Conclusion</a:t>
            </a:r>
          </a:p>
        </p:txBody>
      </p:sp>
      <p:sp>
        <p:nvSpPr>
          <p:cNvPr id="7" name="TextBox 7"/>
          <p:cNvSpPr txBox="1"/>
          <p:nvPr/>
        </p:nvSpPr>
        <p:spPr>
          <a:xfrm>
            <a:off x="670560" y="1332728"/>
            <a:ext cx="10579135" cy="3400739"/>
          </a:xfrm>
          <a:prstGeom prst="rect">
            <a:avLst/>
          </a:prstGeom>
        </p:spPr>
        <p:txBody>
          <a:bodyPr wrap="square" lIns="0" tIns="0" rIns="0" bIns="0" rtlCol="0" anchor="t">
            <a:spAutoFit/>
          </a:bodyPr>
          <a:lstStyle/>
          <a:p>
            <a:pPr algn="just">
              <a:lnSpc>
                <a:spcPct val="150000"/>
              </a:lnSpc>
            </a:pPr>
            <a:r>
              <a:rPr lang="en-US" b="0" i="0" u="none" strike="noStrike">
                <a:solidFill>
                  <a:srgbClr val="000000"/>
                </a:solidFill>
                <a:effectLst/>
              </a:rPr>
              <a:t>The book recommendation system successfully combines Collaborative Filtering and Content-Based Filtering to provide tailored book suggestions. Each approach caters to different use cases:</a:t>
            </a:r>
          </a:p>
          <a:p>
            <a:pPr marL="285750" indent="-285750" algn="just">
              <a:lnSpc>
                <a:spcPct val="150000"/>
              </a:lnSpc>
              <a:buFont typeface="Arial" panose="020B0604020202020204" pitchFamily="34" charset="0"/>
              <a:buChar char="•"/>
            </a:pPr>
            <a:r>
              <a:rPr lang="en-US" b="0" i="0" u="none" strike="noStrike">
                <a:solidFill>
                  <a:srgbClr val="000000"/>
                </a:solidFill>
                <a:effectLst/>
              </a:rPr>
              <a:t>Collaborative Filtering identifies personalized recommendations based on user interactions.</a:t>
            </a:r>
          </a:p>
          <a:p>
            <a:pPr marL="285750" indent="-285750" algn="just">
              <a:lnSpc>
                <a:spcPct val="150000"/>
              </a:lnSpc>
              <a:buFont typeface="Arial" panose="020B0604020202020204" pitchFamily="34" charset="0"/>
              <a:buChar char="•"/>
            </a:pPr>
            <a:r>
              <a:rPr lang="en-US" b="0" i="0" u="none" strike="noStrike">
                <a:solidFill>
                  <a:srgbClr val="000000"/>
                </a:solidFill>
                <a:effectLst/>
              </a:rPr>
              <a:t> Content-based filtering finds books similar to a user-provided title using feature similarity.</a:t>
            </a:r>
          </a:p>
          <a:p>
            <a:pPr algn="just">
              <a:lnSpc>
                <a:spcPct val="150000"/>
              </a:lnSpc>
            </a:pPr>
            <a:r>
              <a:rPr lang="en-US" sz="1933" b="1" spc="39">
                <a:solidFill>
                  <a:srgbClr val="000000"/>
                </a:solidFill>
                <a:latin typeface="Trocchi"/>
                <a:ea typeface="Trocchi"/>
                <a:cs typeface="Trocchi"/>
                <a:sym typeface="Trocchi"/>
              </a:rPr>
              <a:t>Key Benefits:</a:t>
            </a:r>
          </a:p>
          <a:p>
            <a:pPr marL="342900" indent="-342900" algn="just">
              <a:lnSpc>
                <a:spcPct val="150000"/>
              </a:lnSpc>
              <a:buFont typeface="Wingdings" panose="05000000000000000000" pitchFamily="2" charset="2"/>
              <a:buChar char="ü"/>
            </a:pPr>
            <a:r>
              <a:rPr lang="en-US" sz="1933" spc="39">
                <a:solidFill>
                  <a:srgbClr val="000000"/>
                </a:solidFill>
                <a:latin typeface="Trocchi"/>
                <a:ea typeface="Trocchi"/>
                <a:cs typeface="Trocchi"/>
                <a:sym typeface="Trocchi"/>
              </a:rPr>
              <a:t>Delivers personalized recommendations that adapt to user preferences.</a:t>
            </a:r>
          </a:p>
          <a:p>
            <a:pPr marL="342900" indent="-342900" algn="just">
              <a:lnSpc>
                <a:spcPct val="150000"/>
              </a:lnSpc>
              <a:buFont typeface="Wingdings" panose="05000000000000000000" pitchFamily="2" charset="2"/>
              <a:buChar char="ü"/>
            </a:pPr>
            <a:r>
              <a:rPr lang="en-US" sz="1933" spc="39">
                <a:solidFill>
                  <a:srgbClr val="000000"/>
                </a:solidFill>
                <a:latin typeface="Trocchi"/>
                <a:ea typeface="Trocchi"/>
                <a:cs typeface="Trocchi"/>
                <a:sym typeface="Trocchi"/>
              </a:rPr>
              <a:t>Supports content-based exploration for users seeking similar books.</a:t>
            </a:r>
          </a:p>
          <a:p>
            <a:pPr marL="342900" indent="-342900" algn="just">
              <a:lnSpc>
                <a:spcPct val="150000"/>
              </a:lnSpc>
              <a:buFont typeface="Wingdings" panose="05000000000000000000" pitchFamily="2" charset="2"/>
              <a:buChar char="ü"/>
            </a:pPr>
            <a:r>
              <a:rPr lang="en-US" sz="1933" spc="39">
                <a:solidFill>
                  <a:srgbClr val="000000"/>
                </a:solidFill>
                <a:latin typeface="Trocchi"/>
                <a:ea typeface="Trocchi"/>
                <a:cs typeface="Trocchi"/>
                <a:sym typeface="Trocchi"/>
              </a:rPr>
              <a:t>Provides visual and textual details to enrich the recommendation experience.</a:t>
            </a:r>
          </a:p>
        </p:txBody>
      </p:sp>
      <p:grpSp>
        <p:nvGrpSpPr>
          <p:cNvPr id="12" name="Group 11">
            <a:extLst>
              <a:ext uri="{FF2B5EF4-FFF2-40B4-BE49-F238E27FC236}">
                <a16:creationId xmlns:a16="http://schemas.microsoft.com/office/drawing/2014/main" id="{0AE7A415-B352-6981-CD5D-652F754A0AAE}"/>
              </a:ext>
            </a:extLst>
          </p:cNvPr>
          <p:cNvGrpSpPr/>
          <p:nvPr/>
        </p:nvGrpSpPr>
        <p:grpSpPr>
          <a:xfrm>
            <a:off x="1791145" y="4650272"/>
            <a:ext cx="8738583" cy="1746465"/>
            <a:chOff x="2686716" y="6975408"/>
            <a:chExt cx="13107875" cy="2619697"/>
          </a:xfrm>
        </p:grpSpPr>
        <p:sp>
          <p:nvSpPr>
            <p:cNvPr id="2" name="Freeform 2"/>
            <p:cNvSpPr/>
            <p:nvPr/>
          </p:nvSpPr>
          <p:spPr>
            <a:xfrm rot="-282538" flipH="1">
              <a:off x="3952233" y="7212087"/>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3"/>
            <p:cNvSpPr/>
            <p:nvPr/>
          </p:nvSpPr>
          <p:spPr>
            <a:xfrm rot="10612214" flipH="1">
              <a:off x="9071999" y="7604719"/>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p:cNvSpPr/>
            <p:nvPr/>
          </p:nvSpPr>
          <p:spPr>
            <a:xfrm rot="-1712681">
              <a:off x="13404277" y="7591901"/>
              <a:ext cx="2390314" cy="2003204"/>
            </a:xfrm>
            <a:custGeom>
              <a:avLst/>
              <a:gdLst/>
              <a:ahLst/>
              <a:cxnLst/>
              <a:rect l="l" t="t" r="r" b="b"/>
              <a:pathLst>
                <a:path w="2390314" h="2003204">
                  <a:moveTo>
                    <a:pt x="0" y="0"/>
                  </a:moveTo>
                  <a:lnTo>
                    <a:pt x="2390314" y="0"/>
                  </a:lnTo>
                  <a:lnTo>
                    <a:pt x="2390314" y="2003204"/>
                  </a:lnTo>
                  <a:lnTo>
                    <a:pt x="0" y="2003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9" name="Freeform 9"/>
            <p:cNvSpPr/>
            <p:nvPr/>
          </p:nvSpPr>
          <p:spPr>
            <a:xfrm rot="-1351387">
              <a:off x="7876988" y="6975408"/>
              <a:ext cx="2534023" cy="1755598"/>
            </a:xfrm>
            <a:custGeom>
              <a:avLst/>
              <a:gdLst/>
              <a:ahLst/>
              <a:cxnLst/>
              <a:rect l="l" t="t" r="r" b="b"/>
              <a:pathLst>
                <a:path w="2534023" h="1755598">
                  <a:moveTo>
                    <a:pt x="0" y="0"/>
                  </a:moveTo>
                  <a:lnTo>
                    <a:pt x="2534024" y="0"/>
                  </a:lnTo>
                  <a:lnTo>
                    <a:pt x="2534024" y="1755597"/>
                  </a:lnTo>
                  <a:lnTo>
                    <a:pt x="0" y="1755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p:cNvSpPr/>
            <p:nvPr/>
          </p:nvSpPr>
          <p:spPr>
            <a:xfrm rot="-907638">
              <a:off x="2686716" y="7577089"/>
              <a:ext cx="2040963" cy="1220867"/>
            </a:xfrm>
            <a:custGeom>
              <a:avLst/>
              <a:gdLst/>
              <a:ahLst/>
              <a:cxnLst/>
              <a:rect l="l" t="t" r="r" b="b"/>
              <a:pathLst>
                <a:path w="2040963" h="1220867">
                  <a:moveTo>
                    <a:pt x="0" y="0"/>
                  </a:moveTo>
                  <a:lnTo>
                    <a:pt x="2040963" y="0"/>
                  </a:lnTo>
                  <a:lnTo>
                    <a:pt x="2040963" y="1220867"/>
                  </a:lnTo>
                  <a:lnTo>
                    <a:pt x="0" y="12208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D09FC-CF46-54A0-C6BA-2F219EA0C96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C2B38B2-C712-3A33-80E6-C8DADF3E1C95}"/>
              </a:ext>
            </a:extLst>
          </p:cNvPr>
          <p:cNvSpPr txBox="1"/>
          <p:nvPr/>
        </p:nvSpPr>
        <p:spPr>
          <a:xfrm>
            <a:off x="2023665" y="702997"/>
            <a:ext cx="8144670" cy="658706"/>
          </a:xfrm>
          <a:prstGeom prst="rect">
            <a:avLst/>
          </a:prstGeom>
        </p:spPr>
        <p:txBody>
          <a:bodyPr lIns="0" tIns="0" rIns="0" bIns="0" rtlCol="0" anchor="t">
            <a:spAutoFit/>
          </a:bodyPr>
          <a:lstStyle/>
          <a:p>
            <a:pPr algn="ctr">
              <a:lnSpc>
                <a:spcPts val="5280"/>
              </a:lnSpc>
            </a:pPr>
            <a:r>
              <a:rPr lang="en-US" sz="4400" spc="132">
                <a:solidFill>
                  <a:srgbClr val="000000"/>
                </a:solidFill>
                <a:latin typeface="Trocchi"/>
                <a:ea typeface="Trocchi"/>
                <a:cs typeface="Trocchi"/>
                <a:sym typeface="Trocchi"/>
              </a:rPr>
              <a:t>Future Work</a:t>
            </a:r>
          </a:p>
        </p:txBody>
      </p:sp>
      <p:sp>
        <p:nvSpPr>
          <p:cNvPr id="7" name="TextBox 7">
            <a:extLst>
              <a:ext uri="{FF2B5EF4-FFF2-40B4-BE49-F238E27FC236}">
                <a16:creationId xmlns:a16="http://schemas.microsoft.com/office/drawing/2014/main" id="{B297C480-86E5-D9DD-3AA7-99FB4B6A91D6}"/>
              </a:ext>
            </a:extLst>
          </p:cNvPr>
          <p:cNvSpPr txBox="1"/>
          <p:nvPr/>
        </p:nvSpPr>
        <p:spPr>
          <a:xfrm>
            <a:off x="806432" y="2008718"/>
            <a:ext cx="10579135" cy="2033698"/>
          </a:xfrm>
          <a:prstGeom prst="rect">
            <a:avLst/>
          </a:prstGeom>
        </p:spPr>
        <p:txBody>
          <a:bodyPr wrap="square" lIns="0" tIns="0" rIns="0" bIns="0" rtlCol="0" anchor="t">
            <a:spAutoFit/>
          </a:bodyPr>
          <a:lstStyle/>
          <a:p>
            <a:pPr marL="285750" indent="-285750" algn="just">
              <a:lnSpc>
                <a:spcPct val="150000"/>
              </a:lnSpc>
              <a:buFont typeface="Wingdings" panose="05000000000000000000" pitchFamily="2" charset="2"/>
              <a:buChar char="Ø"/>
            </a:pPr>
            <a:r>
              <a:rPr lang="en-US" b="0" i="0" u="none" strike="noStrike">
                <a:solidFill>
                  <a:srgbClr val="000000"/>
                </a:solidFill>
                <a:effectLst/>
              </a:rPr>
              <a:t>Develop a hybrid model combining collaborative and content-based approaches for improved accuracy.</a:t>
            </a:r>
          </a:p>
          <a:p>
            <a:pPr marL="285750" indent="-285750" algn="just">
              <a:lnSpc>
                <a:spcPct val="150000"/>
              </a:lnSpc>
              <a:buFont typeface="Wingdings" panose="05000000000000000000" pitchFamily="2" charset="2"/>
              <a:buChar char="Ø"/>
            </a:pPr>
            <a:r>
              <a:rPr lang="en-US" b="0" i="0" u="none" strike="noStrike">
                <a:solidFill>
                  <a:srgbClr val="000000"/>
                </a:solidFill>
                <a:effectLst/>
              </a:rPr>
              <a:t>Integrate real-time updates to account for new user ratings and books.</a:t>
            </a:r>
          </a:p>
          <a:p>
            <a:pPr marL="285750" indent="-285750" algn="just">
              <a:lnSpc>
                <a:spcPct val="150000"/>
              </a:lnSpc>
              <a:buFont typeface="Wingdings" panose="05000000000000000000" pitchFamily="2" charset="2"/>
              <a:buChar char="Ø"/>
            </a:pPr>
            <a:r>
              <a:rPr lang="en-US" b="0" i="0" u="none" strike="noStrike">
                <a:solidFill>
                  <a:srgbClr val="000000"/>
                </a:solidFill>
                <a:effectLst/>
              </a:rPr>
              <a:t>Add sentiment analysis to analyze book reviews and refine recommendations.</a:t>
            </a:r>
          </a:p>
          <a:p>
            <a:pPr marL="285750" indent="-285750" algn="just">
              <a:lnSpc>
                <a:spcPct val="150000"/>
              </a:lnSpc>
              <a:buFont typeface="Wingdings" panose="05000000000000000000" pitchFamily="2" charset="2"/>
              <a:buChar char="Ø"/>
            </a:pPr>
            <a:r>
              <a:rPr lang="en-US" b="0" i="0" u="none" strike="noStrike">
                <a:solidFill>
                  <a:srgbClr val="000000"/>
                </a:solidFill>
                <a:effectLst/>
              </a:rPr>
              <a:t>Create an intuitive user interface for seamless interaction and better user experience.</a:t>
            </a:r>
            <a:endParaRPr lang="en-US" sz="1933" spc="39">
              <a:solidFill>
                <a:srgbClr val="000000"/>
              </a:solidFill>
              <a:latin typeface="Trocchi"/>
              <a:ea typeface="Trocchi"/>
              <a:cs typeface="Trocchi"/>
              <a:sym typeface="Trocchi"/>
            </a:endParaRPr>
          </a:p>
        </p:txBody>
      </p:sp>
      <p:grpSp>
        <p:nvGrpSpPr>
          <p:cNvPr id="12" name="Group 11">
            <a:extLst>
              <a:ext uri="{FF2B5EF4-FFF2-40B4-BE49-F238E27FC236}">
                <a16:creationId xmlns:a16="http://schemas.microsoft.com/office/drawing/2014/main" id="{B00A7533-6C84-93E5-FE76-5312C92B2B46}"/>
              </a:ext>
            </a:extLst>
          </p:cNvPr>
          <p:cNvGrpSpPr/>
          <p:nvPr/>
        </p:nvGrpSpPr>
        <p:grpSpPr>
          <a:xfrm>
            <a:off x="1791145" y="4650272"/>
            <a:ext cx="8738584" cy="1746465"/>
            <a:chOff x="2686716" y="6975408"/>
            <a:chExt cx="13107875" cy="2619697"/>
          </a:xfrm>
        </p:grpSpPr>
        <p:sp>
          <p:nvSpPr>
            <p:cNvPr id="2" name="Freeform 2">
              <a:extLst>
                <a:ext uri="{FF2B5EF4-FFF2-40B4-BE49-F238E27FC236}">
                  <a16:creationId xmlns:a16="http://schemas.microsoft.com/office/drawing/2014/main" id="{11F8EBFB-236E-F9EF-0B46-ECC2AD65E2C3}"/>
                </a:ext>
              </a:extLst>
            </p:cNvPr>
            <p:cNvSpPr/>
            <p:nvPr/>
          </p:nvSpPr>
          <p:spPr>
            <a:xfrm rot="-282538" flipH="1">
              <a:off x="3952233" y="7212087"/>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 name="Freeform 3">
              <a:extLst>
                <a:ext uri="{FF2B5EF4-FFF2-40B4-BE49-F238E27FC236}">
                  <a16:creationId xmlns:a16="http://schemas.microsoft.com/office/drawing/2014/main" id="{3C57F040-261A-7CB1-2B91-AB6C114321E9}"/>
                </a:ext>
              </a:extLst>
            </p:cNvPr>
            <p:cNvSpPr/>
            <p:nvPr/>
          </p:nvSpPr>
          <p:spPr>
            <a:xfrm rot="10612214" flipH="1">
              <a:off x="9071999" y="7604719"/>
              <a:ext cx="5285611" cy="1950871"/>
            </a:xfrm>
            <a:custGeom>
              <a:avLst/>
              <a:gdLst/>
              <a:ahLst/>
              <a:cxnLst/>
              <a:rect l="l" t="t" r="r" b="b"/>
              <a:pathLst>
                <a:path w="5285611" h="1950871">
                  <a:moveTo>
                    <a:pt x="5285611" y="0"/>
                  </a:moveTo>
                  <a:lnTo>
                    <a:pt x="0" y="0"/>
                  </a:lnTo>
                  <a:lnTo>
                    <a:pt x="0" y="1950871"/>
                  </a:lnTo>
                  <a:lnTo>
                    <a:pt x="5285611" y="1950871"/>
                  </a:lnTo>
                  <a:lnTo>
                    <a:pt x="528561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 name="Freeform 8">
              <a:extLst>
                <a:ext uri="{FF2B5EF4-FFF2-40B4-BE49-F238E27FC236}">
                  <a16:creationId xmlns:a16="http://schemas.microsoft.com/office/drawing/2014/main" id="{AE25C540-350C-4F51-58E6-BFD7FB509C64}"/>
                </a:ext>
              </a:extLst>
            </p:cNvPr>
            <p:cNvSpPr/>
            <p:nvPr/>
          </p:nvSpPr>
          <p:spPr>
            <a:xfrm rot="-1712681">
              <a:off x="13404277" y="7591901"/>
              <a:ext cx="2390314" cy="2003204"/>
            </a:xfrm>
            <a:custGeom>
              <a:avLst/>
              <a:gdLst/>
              <a:ahLst/>
              <a:cxnLst/>
              <a:rect l="l" t="t" r="r" b="b"/>
              <a:pathLst>
                <a:path w="2390314" h="2003204">
                  <a:moveTo>
                    <a:pt x="0" y="0"/>
                  </a:moveTo>
                  <a:lnTo>
                    <a:pt x="2390314" y="0"/>
                  </a:lnTo>
                  <a:lnTo>
                    <a:pt x="2390314" y="2003204"/>
                  </a:lnTo>
                  <a:lnTo>
                    <a:pt x="0" y="2003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9" name="Freeform 9">
              <a:extLst>
                <a:ext uri="{FF2B5EF4-FFF2-40B4-BE49-F238E27FC236}">
                  <a16:creationId xmlns:a16="http://schemas.microsoft.com/office/drawing/2014/main" id="{4B0B5651-AE4A-965B-853E-8EFCBB1517E1}"/>
                </a:ext>
              </a:extLst>
            </p:cNvPr>
            <p:cNvSpPr/>
            <p:nvPr/>
          </p:nvSpPr>
          <p:spPr>
            <a:xfrm rot="-1351387">
              <a:off x="7876988" y="6975408"/>
              <a:ext cx="2534023" cy="1755598"/>
            </a:xfrm>
            <a:custGeom>
              <a:avLst/>
              <a:gdLst/>
              <a:ahLst/>
              <a:cxnLst/>
              <a:rect l="l" t="t" r="r" b="b"/>
              <a:pathLst>
                <a:path w="2534023" h="1755598">
                  <a:moveTo>
                    <a:pt x="0" y="0"/>
                  </a:moveTo>
                  <a:lnTo>
                    <a:pt x="2534024" y="0"/>
                  </a:lnTo>
                  <a:lnTo>
                    <a:pt x="2534024" y="1755597"/>
                  </a:lnTo>
                  <a:lnTo>
                    <a:pt x="0" y="1755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10" name="Freeform 10">
              <a:extLst>
                <a:ext uri="{FF2B5EF4-FFF2-40B4-BE49-F238E27FC236}">
                  <a16:creationId xmlns:a16="http://schemas.microsoft.com/office/drawing/2014/main" id="{28F6F6E9-FF91-76B8-BFE9-85A993D67A98}"/>
                </a:ext>
              </a:extLst>
            </p:cNvPr>
            <p:cNvSpPr/>
            <p:nvPr/>
          </p:nvSpPr>
          <p:spPr>
            <a:xfrm rot="-907638">
              <a:off x="2686716" y="7577089"/>
              <a:ext cx="2040963" cy="1220867"/>
            </a:xfrm>
            <a:custGeom>
              <a:avLst/>
              <a:gdLst/>
              <a:ahLst/>
              <a:cxnLst/>
              <a:rect l="l" t="t" r="r" b="b"/>
              <a:pathLst>
                <a:path w="2040963" h="1220867">
                  <a:moveTo>
                    <a:pt x="0" y="0"/>
                  </a:moveTo>
                  <a:lnTo>
                    <a:pt x="2040963" y="0"/>
                  </a:lnTo>
                  <a:lnTo>
                    <a:pt x="2040963" y="1220867"/>
                  </a:lnTo>
                  <a:lnTo>
                    <a:pt x="0" y="12208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grpSp>
    </p:spTree>
    <p:extLst>
      <p:ext uri="{BB962C8B-B14F-4D97-AF65-F5344CB8AC3E}">
        <p14:creationId xmlns:p14="http://schemas.microsoft.com/office/powerpoint/2010/main" val="195235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10232968" flipV="1">
            <a:off x="4437434" y="5070315"/>
            <a:ext cx="4029879" cy="1208963"/>
          </a:xfrm>
          <a:custGeom>
            <a:avLst/>
            <a:gdLst/>
            <a:ahLst/>
            <a:cxnLst/>
            <a:rect l="l" t="t" r="r" b="b"/>
            <a:pathLst>
              <a:path w="6044818" h="1813445">
                <a:moveTo>
                  <a:pt x="0" y="1813445"/>
                </a:moveTo>
                <a:lnTo>
                  <a:pt x="6044818" y="1813445"/>
                </a:lnTo>
                <a:lnTo>
                  <a:pt x="6044818" y="0"/>
                </a:lnTo>
                <a:lnTo>
                  <a:pt x="0" y="0"/>
                </a:lnTo>
                <a:lnTo>
                  <a:pt x="0" y="181344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rot="9914567" flipH="1" flipV="1">
            <a:off x="7606267" y="4918381"/>
            <a:ext cx="4029879" cy="1208963"/>
          </a:xfrm>
          <a:custGeom>
            <a:avLst/>
            <a:gdLst/>
            <a:ahLst/>
            <a:cxnLst/>
            <a:rect l="l" t="t" r="r" b="b"/>
            <a:pathLst>
              <a:path w="6044818" h="1813445">
                <a:moveTo>
                  <a:pt x="6044818" y="1813445"/>
                </a:moveTo>
                <a:lnTo>
                  <a:pt x="0" y="1813445"/>
                </a:lnTo>
                <a:lnTo>
                  <a:pt x="0" y="0"/>
                </a:lnTo>
                <a:lnTo>
                  <a:pt x="6044818" y="0"/>
                </a:lnTo>
                <a:lnTo>
                  <a:pt x="6044818" y="181344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Freeform 6"/>
          <p:cNvSpPr/>
          <p:nvPr/>
        </p:nvSpPr>
        <p:spPr>
          <a:xfrm rot="1237967">
            <a:off x="10021657" y="3366653"/>
            <a:ext cx="1590054" cy="1523561"/>
          </a:xfrm>
          <a:custGeom>
            <a:avLst/>
            <a:gdLst/>
            <a:ahLst/>
            <a:cxnLst/>
            <a:rect l="l" t="t" r="r" b="b"/>
            <a:pathLst>
              <a:path w="2385081" h="2285341">
                <a:moveTo>
                  <a:pt x="0" y="0"/>
                </a:moveTo>
                <a:lnTo>
                  <a:pt x="2385080" y="0"/>
                </a:lnTo>
                <a:lnTo>
                  <a:pt x="2385080" y="2285341"/>
                </a:lnTo>
                <a:lnTo>
                  <a:pt x="0" y="228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Freeform 7"/>
          <p:cNvSpPr/>
          <p:nvPr/>
        </p:nvSpPr>
        <p:spPr>
          <a:xfrm rot="-994171">
            <a:off x="3886271" y="4350797"/>
            <a:ext cx="1756139" cy="1350631"/>
          </a:xfrm>
          <a:custGeom>
            <a:avLst/>
            <a:gdLst/>
            <a:ahLst/>
            <a:cxnLst/>
            <a:rect l="l" t="t" r="r" b="b"/>
            <a:pathLst>
              <a:path w="2634209" h="2025946">
                <a:moveTo>
                  <a:pt x="0" y="0"/>
                </a:moveTo>
                <a:lnTo>
                  <a:pt x="2634209" y="0"/>
                </a:lnTo>
                <a:lnTo>
                  <a:pt x="2634209" y="2025946"/>
                </a:lnTo>
                <a:lnTo>
                  <a:pt x="0" y="202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8" name="Freeform 8"/>
          <p:cNvSpPr/>
          <p:nvPr/>
        </p:nvSpPr>
        <p:spPr>
          <a:xfrm rot="-1401352">
            <a:off x="7438760" y="4681705"/>
            <a:ext cx="1578201" cy="1371600"/>
          </a:xfrm>
          <a:custGeom>
            <a:avLst/>
            <a:gdLst/>
            <a:ahLst/>
            <a:cxnLst/>
            <a:rect l="l" t="t" r="r" b="b"/>
            <a:pathLst>
              <a:path w="2367301" h="2057400">
                <a:moveTo>
                  <a:pt x="0" y="0"/>
                </a:moveTo>
                <a:lnTo>
                  <a:pt x="2367301" y="0"/>
                </a:lnTo>
                <a:lnTo>
                  <a:pt x="2367301"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9" name="TextBox 9"/>
          <p:cNvSpPr txBox="1"/>
          <p:nvPr/>
        </p:nvSpPr>
        <p:spPr>
          <a:xfrm>
            <a:off x="4250725" y="2315356"/>
            <a:ext cx="5661141" cy="658706"/>
          </a:xfrm>
          <a:prstGeom prst="rect">
            <a:avLst/>
          </a:prstGeom>
        </p:spPr>
        <p:txBody>
          <a:bodyPr lIns="0" tIns="0" rIns="0" bIns="0" rtlCol="0" anchor="t">
            <a:spAutoFit/>
          </a:bodyPr>
          <a:lstStyle/>
          <a:p>
            <a:pPr>
              <a:lnSpc>
                <a:spcPts val="5280"/>
              </a:lnSpc>
            </a:pPr>
            <a:r>
              <a:rPr lang="en-US" sz="4400" spc="132">
                <a:solidFill>
                  <a:srgbClr val="EE7BBD"/>
                </a:solidFill>
                <a:ea typeface="ITC Motter Corpus Regular"/>
                <a:cs typeface="ITC Motter Corpus Regular"/>
                <a:sym typeface="ITC Motter Corpus Regular"/>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9352-2AB0-4ADD-96B9-AB0FAECB557C}"/>
              </a:ext>
            </a:extLst>
          </p:cNvPr>
          <p:cNvSpPr>
            <a:spLocks noGrp="1"/>
          </p:cNvSpPr>
          <p:nvPr>
            <p:ph type="title"/>
          </p:nvPr>
        </p:nvSpPr>
        <p:spPr>
          <a:xfrm>
            <a:off x="791176" y="236600"/>
            <a:ext cx="5914937" cy="903816"/>
          </a:xfrm>
        </p:spPr>
        <p:txBody>
          <a:bodyPr>
            <a:normAutofit/>
          </a:bodyPr>
          <a:lstStyle/>
          <a:p>
            <a:r>
              <a:rPr lang="en-US" sz="4400"/>
              <a:t>Proposed Solution</a:t>
            </a:r>
          </a:p>
        </p:txBody>
      </p:sp>
      <p:sp>
        <p:nvSpPr>
          <p:cNvPr id="3" name="Content Placeholder 2">
            <a:extLst>
              <a:ext uri="{FF2B5EF4-FFF2-40B4-BE49-F238E27FC236}">
                <a16:creationId xmlns:a16="http://schemas.microsoft.com/office/drawing/2014/main" id="{2F49AA98-AED4-4FAD-999C-98B64BB9DF71}"/>
              </a:ext>
            </a:extLst>
          </p:cNvPr>
          <p:cNvSpPr>
            <a:spLocks noGrp="1"/>
          </p:cNvSpPr>
          <p:nvPr>
            <p:ph idx="1"/>
          </p:nvPr>
        </p:nvSpPr>
        <p:spPr>
          <a:xfrm>
            <a:off x="838200" y="1311971"/>
            <a:ext cx="2606458" cy="2986087"/>
          </a:xfrm>
        </p:spPr>
        <p:txBody>
          <a:bodyPr>
            <a:normAutofit/>
          </a:bodyPr>
          <a:lstStyle/>
          <a:p>
            <a:r>
              <a:rPr lang="en-US" sz="1800" b="1" i="0" u="none" strike="noStrike">
                <a:solidFill>
                  <a:srgbClr val="000000"/>
                </a:solidFill>
                <a:effectLst/>
              </a:rPr>
              <a:t>Data Preprocessing</a:t>
            </a:r>
            <a:endParaRPr lang="en-US" sz="1800">
              <a:solidFill>
                <a:srgbClr val="000000"/>
              </a:solidFill>
            </a:endParaRPr>
          </a:p>
          <a:p>
            <a:r>
              <a:rPr lang="en-US" sz="1800" b="0" i="0" u="none" strike="noStrike">
                <a:solidFill>
                  <a:srgbClr val="000000"/>
                </a:solidFill>
                <a:effectLst/>
              </a:rPr>
              <a:t>Resize images and split them into training, validation, and testing datasets.</a:t>
            </a:r>
          </a:p>
        </p:txBody>
      </p:sp>
      <p:pic>
        <p:nvPicPr>
          <p:cNvPr id="8" name="Picture Placeholder 7" descr="Photo of a paint brush with blue and white paint">
            <a:extLst>
              <a:ext uri="{FF2B5EF4-FFF2-40B4-BE49-F238E27FC236}">
                <a16:creationId xmlns:a16="http://schemas.microsoft.com/office/drawing/2014/main" id="{2088C71B-3F8B-4679-8801-8C4C86D45C1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505172" y="0"/>
            <a:ext cx="3683779" cy="2286000"/>
          </a:xfrm>
        </p:spPr>
      </p:pic>
      <p:pic>
        <p:nvPicPr>
          <p:cNvPr id="10" name="Picture Placeholder 9" descr="Image of colorful triangular shapes">
            <a:extLst>
              <a:ext uri="{FF2B5EF4-FFF2-40B4-BE49-F238E27FC236}">
                <a16:creationId xmlns:a16="http://schemas.microsoft.com/office/drawing/2014/main" id="{96812000-377B-4B9A-A2C2-AFDD83B7A3F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505172" y="2286000"/>
            <a:ext cx="3683780" cy="2286000"/>
          </a:xfrm>
        </p:spPr>
      </p:pic>
      <p:pic>
        <p:nvPicPr>
          <p:cNvPr id="12" name="Picture Placeholder 11" descr="Photo of hands with a reflection of colored lights">
            <a:extLst>
              <a:ext uri="{FF2B5EF4-FFF2-40B4-BE49-F238E27FC236}">
                <a16:creationId xmlns:a16="http://schemas.microsoft.com/office/drawing/2014/main" id="{4F42B7E8-FEA7-4E82-B22D-FA992604095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505172" y="4572000"/>
            <a:ext cx="3683780" cy="2286000"/>
          </a:xfrm>
        </p:spPr>
      </p:pic>
      <p:sp>
        <p:nvSpPr>
          <p:cNvPr id="18" name="Slide Number Placeholder 17">
            <a:extLst>
              <a:ext uri="{FF2B5EF4-FFF2-40B4-BE49-F238E27FC236}">
                <a16:creationId xmlns:a16="http://schemas.microsoft.com/office/drawing/2014/main" id="{7CCCE07D-3B17-42EC-AE9C-222D13143DF6}"/>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3</a:t>
            </a:fld>
            <a:endParaRPr lang="en-US"/>
          </a:p>
        </p:txBody>
      </p:sp>
      <p:sp>
        <p:nvSpPr>
          <p:cNvPr id="5" name="TextBox 4">
            <a:extLst>
              <a:ext uri="{FF2B5EF4-FFF2-40B4-BE49-F238E27FC236}">
                <a16:creationId xmlns:a16="http://schemas.microsoft.com/office/drawing/2014/main" id="{C3FB8857-326E-8C81-9C18-E21ACDB9D39A}"/>
              </a:ext>
            </a:extLst>
          </p:cNvPr>
          <p:cNvSpPr txBox="1"/>
          <p:nvPr/>
        </p:nvSpPr>
        <p:spPr>
          <a:xfrm>
            <a:off x="3918559" y="1311971"/>
            <a:ext cx="4692041" cy="2031325"/>
          </a:xfrm>
          <a:prstGeom prst="rect">
            <a:avLst/>
          </a:prstGeom>
          <a:noFill/>
        </p:spPr>
        <p:txBody>
          <a:bodyPr wrap="square">
            <a:spAutoFit/>
          </a:bodyPr>
          <a:lstStyle/>
          <a:p>
            <a:pPr algn="l"/>
            <a:r>
              <a:rPr lang="en-US" b="1" i="0" u="none" strike="noStrike">
                <a:solidFill>
                  <a:srgbClr val="000000"/>
                </a:solidFill>
                <a:effectLst/>
              </a:rPr>
              <a:t>Training and Fine-Tuning</a:t>
            </a:r>
          </a:p>
          <a:p>
            <a:pPr algn="l"/>
            <a:endParaRPr lang="en-US" b="0" i="0" u="none" strike="noStrike">
              <a:solidFill>
                <a:srgbClr val="000000"/>
              </a:solidFill>
              <a:effectLst/>
            </a:endParaRPr>
          </a:p>
          <a:p>
            <a:pPr algn="l">
              <a:buFont typeface="Arial" panose="020B0604020202020204" pitchFamily="34" charset="0"/>
              <a:buChar char="•"/>
            </a:pPr>
            <a:r>
              <a:rPr lang="en-US" b="0" i="0" u="none" strike="noStrike">
                <a:solidFill>
                  <a:srgbClr val="000000"/>
                </a:solidFill>
                <a:effectLst/>
              </a:rPr>
              <a:t>Freeze pre-trained model layers to preserve learned representations.</a:t>
            </a:r>
          </a:p>
          <a:p>
            <a:pPr algn="l">
              <a:buFont typeface="Arial" panose="020B0604020202020204" pitchFamily="34" charset="0"/>
              <a:buChar char="•"/>
            </a:pPr>
            <a:r>
              <a:rPr lang="en-US" b="0" i="0" u="none" strike="noStrike">
                <a:solidFill>
                  <a:srgbClr val="000000"/>
                </a:solidFill>
                <a:effectLst/>
              </a:rPr>
              <a:t>Add custom layers</a:t>
            </a:r>
          </a:p>
          <a:p>
            <a:pPr algn="l">
              <a:buFont typeface="Arial" panose="020B0604020202020204" pitchFamily="34" charset="0"/>
              <a:buChar char="•"/>
            </a:pPr>
            <a:r>
              <a:rPr lang="en-US" i="0" u="none" strike="noStrike">
                <a:solidFill>
                  <a:srgbClr val="000000"/>
                </a:solidFill>
                <a:effectLst/>
              </a:rPr>
              <a:t>Optimize with Adam optimizer and </a:t>
            </a:r>
          </a:p>
          <a:p>
            <a:pPr algn="l"/>
            <a:r>
              <a:rPr lang="en-US" i="0" u="none" strike="noStrike">
                <a:solidFill>
                  <a:srgbClr val="000000"/>
                </a:solidFill>
                <a:effectLst/>
              </a:rPr>
              <a:t>cross-entropy loss for robust learning.</a:t>
            </a:r>
          </a:p>
        </p:txBody>
      </p:sp>
      <p:sp>
        <p:nvSpPr>
          <p:cNvPr id="7" name="TextBox 6">
            <a:extLst>
              <a:ext uri="{FF2B5EF4-FFF2-40B4-BE49-F238E27FC236}">
                <a16:creationId xmlns:a16="http://schemas.microsoft.com/office/drawing/2014/main" id="{765E975C-02FC-0CC6-1FF6-31C6EC99A7CD}"/>
              </a:ext>
            </a:extLst>
          </p:cNvPr>
          <p:cNvSpPr txBox="1"/>
          <p:nvPr/>
        </p:nvSpPr>
        <p:spPr>
          <a:xfrm>
            <a:off x="791890" y="3556337"/>
            <a:ext cx="2699077" cy="1754326"/>
          </a:xfrm>
          <a:prstGeom prst="rect">
            <a:avLst/>
          </a:prstGeom>
          <a:noFill/>
        </p:spPr>
        <p:txBody>
          <a:bodyPr wrap="square">
            <a:spAutoFit/>
          </a:bodyPr>
          <a:lstStyle/>
          <a:p>
            <a:pPr algn="l"/>
            <a:r>
              <a:rPr lang="en-US" b="1" i="0" u="none" strike="noStrike">
                <a:solidFill>
                  <a:srgbClr val="000000"/>
                </a:solidFill>
                <a:effectLst/>
              </a:rPr>
              <a:t>Deep Learning Models </a:t>
            </a:r>
          </a:p>
          <a:p>
            <a:pPr algn="l"/>
            <a:endParaRPr lang="en-US" b="1">
              <a:solidFill>
                <a:srgbClr val="000000"/>
              </a:solidFill>
            </a:endParaRPr>
          </a:p>
          <a:p>
            <a:pPr algn="l"/>
            <a:r>
              <a:rPr lang="en-US" b="0" i="0" u="none" strike="noStrike">
                <a:solidFill>
                  <a:srgbClr val="000000"/>
                </a:solidFill>
                <a:effectLst/>
              </a:rPr>
              <a:t>Implement and evaluate </a:t>
            </a:r>
            <a:r>
              <a:rPr lang="en-US" i="0" u="none" strike="noStrike">
                <a:solidFill>
                  <a:srgbClr val="000000"/>
                </a:solidFill>
                <a:effectLst/>
              </a:rPr>
              <a:t>three state-of-the-art architectures:</a:t>
            </a:r>
          </a:p>
          <a:p>
            <a:pPr algn="l"/>
            <a:endParaRPr lang="en-US" b="0" i="0" u="none" strike="noStrike">
              <a:solidFill>
                <a:srgbClr val="000000"/>
              </a:solidFill>
              <a:effectLst/>
            </a:endParaRPr>
          </a:p>
        </p:txBody>
      </p:sp>
      <p:sp>
        <p:nvSpPr>
          <p:cNvPr id="11" name="TextBox 10">
            <a:extLst>
              <a:ext uri="{FF2B5EF4-FFF2-40B4-BE49-F238E27FC236}">
                <a16:creationId xmlns:a16="http://schemas.microsoft.com/office/drawing/2014/main" id="{0EC70B4A-7468-0EED-D2CF-6AE492A5A16D}"/>
              </a:ext>
            </a:extLst>
          </p:cNvPr>
          <p:cNvSpPr txBox="1"/>
          <p:nvPr/>
        </p:nvSpPr>
        <p:spPr>
          <a:xfrm>
            <a:off x="3915095" y="3556337"/>
            <a:ext cx="4165948" cy="2308324"/>
          </a:xfrm>
          <a:prstGeom prst="rect">
            <a:avLst/>
          </a:prstGeom>
          <a:noFill/>
        </p:spPr>
        <p:txBody>
          <a:bodyPr wrap="square">
            <a:spAutoFit/>
          </a:bodyPr>
          <a:lstStyle/>
          <a:p>
            <a:pPr algn="l"/>
            <a:r>
              <a:rPr lang="en-US" b="1" i="0" u="none" strike="noStrike">
                <a:solidFill>
                  <a:srgbClr val="000000"/>
                </a:solidFill>
                <a:effectLst/>
              </a:rPr>
              <a:t>Evaluation Metrics</a:t>
            </a:r>
          </a:p>
          <a:p>
            <a:pPr algn="l"/>
            <a:endParaRPr lang="en-US" b="0" i="0" u="none" strike="noStrike">
              <a:solidFill>
                <a:srgbClr val="000000"/>
              </a:solidFill>
              <a:effectLst/>
            </a:endParaRPr>
          </a:p>
          <a:p>
            <a:pPr>
              <a:buFont typeface="Arial" panose="020B0604020202020204" pitchFamily="34" charset="0"/>
              <a:buChar char="•"/>
            </a:pPr>
            <a:r>
              <a:rPr lang="en-US" b="0" i="0" u="none" strike="noStrike">
                <a:solidFill>
                  <a:srgbClr val="000000"/>
                </a:solidFill>
                <a:effectLst/>
              </a:rPr>
              <a:t>Use accuracy and segmentation visualizations to assess model performance.</a:t>
            </a:r>
          </a:p>
          <a:p>
            <a:pPr>
              <a:buFont typeface="Arial" panose="020B0604020202020204" pitchFamily="34" charset="0"/>
              <a:buChar char="•"/>
            </a:pPr>
            <a:r>
              <a:rPr lang="en-US" b="0" i="0" u="none" strike="noStrike">
                <a:solidFill>
                  <a:srgbClr val="000000"/>
                </a:solidFill>
                <a:effectLst/>
              </a:rPr>
              <a:t>Compare results across models to identify the best-performing approach.</a:t>
            </a:r>
          </a:p>
        </p:txBody>
      </p:sp>
    </p:spTree>
    <p:extLst>
      <p:ext uri="{BB962C8B-B14F-4D97-AF65-F5344CB8AC3E}">
        <p14:creationId xmlns:p14="http://schemas.microsoft.com/office/powerpoint/2010/main" val="159034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0" y="601578"/>
            <a:ext cx="5992550" cy="2827422"/>
          </a:xfrm>
        </p:spPr>
        <p:txBody>
          <a:bodyPr>
            <a:normAutofit/>
          </a:bodyPr>
          <a:lstStyle/>
          <a:p>
            <a:r>
              <a:rPr lang="en-US" sz="4400"/>
              <a:t>Data Presentation</a:t>
            </a:r>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856067" y="1384353"/>
            <a:ext cx="10497774" cy="2827422"/>
          </a:xfrm>
        </p:spPr>
        <p:txBody>
          <a:bodyPr>
            <a:normAutofit/>
          </a:bodyPr>
          <a:lstStyle/>
          <a:p>
            <a:pPr algn="l"/>
            <a:r>
              <a:rPr lang="en-US" sz="1800" i="0" u="none" strike="noStrike">
                <a:solidFill>
                  <a:schemeClr val="tx1"/>
                </a:solidFill>
                <a:effectLst/>
              </a:rPr>
              <a:t>DATASET LINK :</a:t>
            </a:r>
            <a:r>
              <a:rPr lang="en-US" sz="1800" i="0" u="none" strike="noStrike">
                <a:solidFill>
                  <a:srgbClr val="F0F6FC"/>
                </a:solidFill>
                <a:effectLst/>
              </a:rPr>
              <a:t>- </a:t>
            </a:r>
            <a:r>
              <a:rPr lang="en-US" sz="1800" i="0" u="sng" strike="noStrike">
                <a:solidFill>
                  <a:schemeClr val="tx1"/>
                </a:solidFill>
                <a:effectLst/>
                <a:hlinkClick r:id="rId2">
                  <a:extLst>
                    <a:ext uri="{A12FA001-AC4F-418D-AE19-62706E023703}">
                      <ahyp:hlinkClr xmlns:ahyp="http://schemas.microsoft.com/office/drawing/2018/hyperlinkcolor" val="tx"/>
                    </a:ext>
                  </a:extLst>
                </a:hlinkClick>
              </a:rPr>
              <a:t>https://www.kaggle.com/datasets/cyanex1702/surreal-symphonies-a-dataset-of-diverse-art</a:t>
            </a:r>
            <a:endParaRPr lang="en-US" sz="1800" i="0" u="none" strike="noStrike">
              <a:solidFill>
                <a:schemeClr val="tx1"/>
              </a:solidFill>
              <a:effectLst/>
            </a:endParaRPr>
          </a:p>
          <a:p>
            <a:pPr algn="l"/>
            <a:r>
              <a:rPr lang="en-US" sz="1800" i="0" u="none" strike="noStrike">
                <a:solidFill>
                  <a:schemeClr val="tx1"/>
                </a:solidFill>
                <a:effectLst/>
              </a:rPr>
              <a:t>Images : </a:t>
            </a:r>
            <a:r>
              <a:rPr lang="en-US" sz="1800" b="1" i="0" u="none" strike="noStrike">
                <a:solidFill>
                  <a:schemeClr val="tx1"/>
                </a:solidFill>
                <a:effectLst/>
              </a:rPr>
              <a:t>7315</a:t>
            </a:r>
            <a:endParaRPr lang="en-US" sz="1800" i="0" u="none" strike="noStrike">
              <a:solidFill>
                <a:schemeClr val="tx1"/>
              </a:solidFill>
              <a:effectLst/>
            </a:endParaRPr>
          </a:p>
          <a:p>
            <a:pPr algn="l"/>
            <a:r>
              <a:rPr lang="en-US" sz="1800">
                <a:solidFill>
                  <a:schemeClr val="tx1"/>
                </a:solidFill>
              </a:rPr>
              <a:t>C</a:t>
            </a:r>
            <a:r>
              <a:rPr lang="en-US" sz="1800" i="0" u="none" strike="noStrike">
                <a:solidFill>
                  <a:schemeClr val="tx1"/>
                </a:solidFill>
                <a:effectLst/>
              </a:rPr>
              <a:t>lasses : </a:t>
            </a:r>
            <a:r>
              <a:rPr lang="en-US" sz="1800" b="1" i="0" u="none" strike="noStrike">
                <a:solidFill>
                  <a:schemeClr val="tx1"/>
                </a:solidFill>
                <a:effectLst/>
              </a:rPr>
              <a:t>30</a:t>
            </a:r>
          </a:p>
          <a:p>
            <a:pPr algn="just"/>
            <a:r>
              <a:rPr lang="en-US" sz="1800">
                <a:solidFill>
                  <a:schemeClr val="tx1"/>
                </a:solidFill>
              </a:rPr>
              <a:t>Types of classes: </a:t>
            </a:r>
            <a:r>
              <a:rPr lang="en-US" sz="1800" i="0" u="none" strike="noStrike">
                <a:solidFill>
                  <a:schemeClr val="tx1"/>
                </a:solidFill>
                <a:effectLst/>
              </a:rPr>
              <a:t>Minimalism, Pop, Romanticism, Symbolism, Digital, Mannerism, Neoclassical, Academic, Impressionism, Baroque, Expressionism, Realism, Surreal, Constructivism, Contemporary, Gothic, Renaissance, Cubism, Abstract, Naïve, Modernism, Pre-Raphaelite, Dadaism</a:t>
            </a:r>
          </a:p>
        </p:txBody>
      </p:sp>
      <p:pic>
        <p:nvPicPr>
          <p:cNvPr id="9" name="Picture Placeholder 8" descr="Photo of an artist dipping a paint brush in to a paint palette">
            <a:extLst>
              <a:ext uri="{FF2B5EF4-FFF2-40B4-BE49-F238E27FC236}">
                <a16:creationId xmlns:a16="http://schemas.microsoft.com/office/drawing/2014/main" id="{39953FF0-412E-4D4D-91B1-A91C65C4662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90538" y="4059936"/>
            <a:ext cx="2807208" cy="2322576"/>
          </a:xfrm>
        </p:spPr>
      </p:pic>
      <p:pic>
        <p:nvPicPr>
          <p:cNvPr id="11" name="Picture Placeholder 10" descr="Photo of an artist opening up a tube of paint">
            <a:extLst>
              <a:ext uri="{FF2B5EF4-FFF2-40B4-BE49-F238E27FC236}">
                <a16:creationId xmlns:a16="http://schemas.microsoft.com/office/drawing/2014/main" id="{0CF184A7-72F0-4298-BD0F-B461E6A4355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291840" y="4059936"/>
            <a:ext cx="2807208" cy="2322576"/>
          </a:xfrm>
        </p:spPr>
      </p:pic>
      <p:pic>
        <p:nvPicPr>
          <p:cNvPr id="13" name="Picture Placeholder 12" descr="Photo of artist  with a paint brush brushing on orange paint on a palette">
            <a:extLst>
              <a:ext uri="{FF2B5EF4-FFF2-40B4-BE49-F238E27FC236}">
                <a16:creationId xmlns:a16="http://schemas.microsoft.com/office/drawing/2014/main" id="{DB4636A3-BAA9-469C-8F28-2B0A9530D277}"/>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099048" y="4059936"/>
            <a:ext cx="2807208" cy="2322576"/>
          </a:xfrm>
        </p:spPr>
      </p:pic>
      <p:pic>
        <p:nvPicPr>
          <p:cNvPr id="15" name="Picture Placeholder 14" descr="Photo of a paint brush with blue and white paint">
            <a:extLst>
              <a:ext uri="{FF2B5EF4-FFF2-40B4-BE49-F238E27FC236}">
                <a16:creationId xmlns:a16="http://schemas.microsoft.com/office/drawing/2014/main" id="{AECBB048-D3B9-4FE4-A34B-876DE7D50C84}"/>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906256" y="4059936"/>
            <a:ext cx="2807208" cy="2322576"/>
          </a:xfrm>
        </p:spPr>
      </p:pic>
      <p:sp>
        <p:nvSpPr>
          <p:cNvPr id="18" name="Slide Number Placeholder 17">
            <a:extLst>
              <a:ext uri="{FF2B5EF4-FFF2-40B4-BE49-F238E27FC236}">
                <a16:creationId xmlns:a16="http://schemas.microsoft.com/office/drawing/2014/main" id="{41898C30-E58E-4EC9-8A27-DF1822A9863B}"/>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4</a:t>
            </a:fld>
            <a:endParaRPr lang="en-US"/>
          </a:p>
        </p:txBody>
      </p:sp>
    </p:spTree>
    <p:extLst>
      <p:ext uri="{BB962C8B-B14F-4D97-AF65-F5344CB8AC3E}">
        <p14:creationId xmlns:p14="http://schemas.microsoft.com/office/powerpoint/2010/main" val="226234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3182-22EB-43CF-838B-D35955098B4F}"/>
              </a:ext>
            </a:extLst>
          </p:cNvPr>
          <p:cNvSpPr>
            <a:spLocks noGrp="1"/>
          </p:cNvSpPr>
          <p:nvPr>
            <p:ph type="title"/>
          </p:nvPr>
        </p:nvSpPr>
        <p:spPr>
          <a:xfrm>
            <a:off x="838200" y="681037"/>
            <a:ext cx="10515600" cy="1325563"/>
          </a:xfrm>
        </p:spPr>
        <p:txBody>
          <a:bodyPr>
            <a:normAutofit/>
          </a:bodyPr>
          <a:lstStyle/>
          <a:p>
            <a:r>
              <a:rPr lang="en-US" sz="4400"/>
              <a:t>Data Visualization</a:t>
            </a:r>
          </a:p>
        </p:txBody>
      </p:sp>
      <p:sp>
        <p:nvSpPr>
          <p:cNvPr id="9" name="Slide Number Placeholder 8">
            <a:extLst>
              <a:ext uri="{FF2B5EF4-FFF2-40B4-BE49-F238E27FC236}">
                <a16:creationId xmlns:a16="http://schemas.microsoft.com/office/drawing/2014/main" id="{ECDBD4D7-D985-4FC0-B4DA-EFF28F39E846}"/>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pPr/>
              <a:t>5</a:t>
            </a:fld>
            <a:endParaRPr lang="en-US"/>
          </a:p>
        </p:txBody>
      </p:sp>
      <p:pic>
        <p:nvPicPr>
          <p:cNvPr id="10" name="Picture 9">
            <a:extLst>
              <a:ext uri="{FF2B5EF4-FFF2-40B4-BE49-F238E27FC236}">
                <a16:creationId xmlns:a16="http://schemas.microsoft.com/office/drawing/2014/main" id="{03DA63F6-C6E9-840B-8022-37DA5EE5EB9D}"/>
              </a:ext>
            </a:extLst>
          </p:cNvPr>
          <p:cNvPicPr>
            <a:picLocks noChangeAspect="1"/>
          </p:cNvPicPr>
          <p:nvPr/>
        </p:nvPicPr>
        <p:blipFill>
          <a:blip r:embed="rId2"/>
          <a:stretch>
            <a:fillRect/>
          </a:stretch>
        </p:blipFill>
        <p:spPr>
          <a:xfrm>
            <a:off x="6177197" y="2196787"/>
            <a:ext cx="5488026" cy="3980449"/>
          </a:xfrm>
          <a:prstGeom prst="rect">
            <a:avLst/>
          </a:prstGeom>
        </p:spPr>
      </p:pic>
      <p:pic>
        <p:nvPicPr>
          <p:cNvPr id="13" name="Content Placeholder 12">
            <a:extLst>
              <a:ext uri="{FF2B5EF4-FFF2-40B4-BE49-F238E27FC236}">
                <a16:creationId xmlns:a16="http://schemas.microsoft.com/office/drawing/2014/main" id="{B5BBA3E6-4D66-FB33-3A89-F6B2C92C92AD}"/>
              </a:ext>
            </a:extLst>
          </p:cNvPr>
          <p:cNvPicPr>
            <a:picLocks noGrp="1" noChangeAspect="1"/>
          </p:cNvPicPr>
          <p:nvPr>
            <p:ph idx="1"/>
          </p:nvPr>
        </p:nvPicPr>
        <p:blipFill>
          <a:blip r:embed="rId3"/>
          <a:stretch>
            <a:fillRect/>
          </a:stretch>
        </p:blipFill>
        <p:spPr>
          <a:xfrm>
            <a:off x="565369" y="2178050"/>
            <a:ext cx="5626377" cy="3998913"/>
          </a:xfrm>
          <a:prstGeom prst="rect">
            <a:avLst/>
          </a:prstGeom>
        </p:spPr>
      </p:pic>
    </p:spTree>
    <p:extLst>
      <p:ext uri="{BB962C8B-B14F-4D97-AF65-F5344CB8AC3E}">
        <p14:creationId xmlns:p14="http://schemas.microsoft.com/office/powerpoint/2010/main" val="3302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E09E57-8DD6-C58D-6097-73466F681EC1}"/>
            </a:ext>
          </a:extLst>
        </p:cNvPr>
        <p:cNvGrpSpPr/>
        <p:nvPr/>
      </p:nvGrpSpPr>
      <p:grpSpPr>
        <a:xfrm>
          <a:off x="0" y="0"/>
          <a:ext cx="0" cy="0"/>
          <a:chOff x="0" y="0"/>
          <a:chExt cx="0" cy="0"/>
        </a:xfrm>
      </p:grpSpPr>
      <p:sp>
        <p:nvSpPr>
          <p:cNvPr id="64" name="Frame 6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ame 67">
            <a:extLst>
              <a:ext uri="{FF2B5EF4-FFF2-40B4-BE49-F238E27FC236}">
                <a16:creationId xmlns:a16="http://schemas.microsoft.com/office/drawing/2014/main" id="{61DF3E2F-0A88-4C55-8678-0764BF733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EBB5D-2ECA-E3ED-CD10-87354B331E05}"/>
              </a:ext>
            </a:extLst>
          </p:cNvPr>
          <p:cNvSpPr>
            <a:spLocks noGrp="1"/>
          </p:cNvSpPr>
          <p:nvPr>
            <p:ph type="title"/>
          </p:nvPr>
        </p:nvSpPr>
        <p:spPr>
          <a:xfrm>
            <a:off x="838201" y="609600"/>
            <a:ext cx="3200400" cy="5567363"/>
          </a:xfrm>
        </p:spPr>
        <p:txBody>
          <a:bodyPr vert="horz" lIns="91440" tIns="45720" rIns="91440" bIns="45720" rtlCol="0" anchor="ctr">
            <a:normAutofit/>
          </a:bodyPr>
          <a:lstStyle/>
          <a:p>
            <a:r>
              <a:rPr lang="en-US" sz="4100">
                <a:gradFill flip="none" rotWithShape="1">
                  <a:gsLst>
                    <a:gs pos="0">
                      <a:schemeClr val="accent5">
                        <a:alpha val="70000"/>
                      </a:schemeClr>
                    </a:gs>
                    <a:gs pos="100000">
                      <a:schemeClr val="accent1">
                        <a:alpha val="70000"/>
                      </a:schemeClr>
                    </a:gs>
                  </a:gsLst>
                  <a:lin ang="0" scaled="1"/>
                  <a:tileRect/>
                </a:gradFill>
              </a:rPr>
              <a:t>Model Development</a:t>
            </a:r>
          </a:p>
        </p:txBody>
      </p:sp>
      <p:sp>
        <p:nvSpPr>
          <p:cNvPr id="18" name="Slide Number Placeholder 17">
            <a:extLst>
              <a:ext uri="{FF2B5EF4-FFF2-40B4-BE49-F238E27FC236}">
                <a16:creationId xmlns:a16="http://schemas.microsoft.com/office/drawing/2014/main" id="{41B0D97F-FF43-97B9-B78D-93E4FD81BBC5}"/>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a:pPr>
                <a:spcAft>
                  <a:spcPts val="600"/>
                </a:spcAft>
              </a:pPr>
              <a:t>6</a:t>
            </a:fld>
            <a:endParaRPr lang="en-US"/>
          </a:p>
        </p:txBody>
      </p:sp>
      <p:graphicFrame>
        <p:nvGraphicFramePr>
          <p:cNvPr id="20" name="Content Placeholder 2">
            <a:extLst>
              <a:ext uri="{FF2B5EF4-FFF2-40B4-BE49-F238E27FC236}">
                <a16:creationId xmlns:a16="http://schemas.microsoft.com/office/drawing/2014/main" id="{2B5A885E-EEC2-D38B-0D35-F3681DB5E696}"/>
              </a:ext>
            </a:extLst>
          </p:cNvPr>
          <p:cNvGraphicFramePr>
            <a:graphicFrameLocks noGrp="1"/>
          </p:cNvGraphicFramePr>
          <p:nvPr>
            <p:ph idx="1"/>
            <p:extLst>
              <p:ext uri="{D42A27DB-BD31-4B8C-83A1-F6EECF244321}">
                <p14:modId xmlns:p14="http://schemas.microsoft.com/office/powerpoint/2010/main" val="1331786635"/>
              </p:ext>
            </p:extLst>
          </p:nvPr>
        </p:nvGraphicFramePr>
        <p:xfrm>
          <a:off x="4035167" y="391886"/>
          <a:ext cx="7318632" cy="6036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23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4BE24-D6EA-7371-FF40-35AD53CB0139}"/>
              </a:ext>
            </a:extLst>
          </p:cNvPr>
          <p:cNvSpPr>
            <a:spLocks noGrp="1"/>
          </p:cNvSpPr>
          <p:nvPr>
            <p:ph type="title"/>
          </p:nvPr>
        </p:nvSpPr>
        <p:spPr>
          <a:xfrm>
            <a:off x="-1358156" y="711713"/>
            <a:ext cx="9761764" cy="2319306"/>
          </a:xfrm>
        </p:spPr>
        <p:txBody>
          <a:bodyPr anchor="t">
            <a:normAutofit/>
          </a:bodyPr>
          <a:lstStyle/>
          <a:p>
            <a:pPr algn="ctr"/>
            <a:r>
              <a:rPr lang="en-US" sz="4400">
                <a:gradFill flip="none">
                  <a:gsLst>
                    <a:gs pos="0">
                      <a:srgbClr val="7162FE">
                        <a:alpha val="70000"/>
                      </a:srgbClr>
                    </a:gs>
                    <a:gs pos="100000">
                      <a:srgbClr val="F900A0">
                        <a:alpha val="70000"/>
                      </a:srgbClr>
                    </a:gs>
                  </a:gsLst>
                  <a:lin ang="0" scaled="1"/>
                  <a:tileRect/>
                </a:gradFill>
                <a:latin typeface="Sabon Next LT"/>
                <a:cs typeface="Angsana New"/>
              </a:rPr>
              <a:t>Image Recognition Results</a:t>
            </a:r>
          </a:p>
        </p:txBody>
      </p:sp>
      <p:sp>
        <p:nvSpPr>
          <p:cNvPr id="4" name="Date Placeholder 3">
            <a:extLst>
              <a:ext uri="{FF2B5EF4-FFF2-40B4-BE49-F238E27FC236}">
                <a16:creationId xmlns:a16="http://schemas.microsoft.com/office/drawing/2014/main" id="{FBFB1FF3-3A35-7C4D-3251-A6840926CA3C}"/>
              </a:ext>
            </a:extLst>
          </p:cNvPr>
          <p:cNvSpPr>
            <a:spLocks noGrp="1"/>
          </p:cNvSpPr>
          <p:nvPr>
            <p:ph type="dt" sz="half" idx="10"/>
          </p:nvPr>
        </p:nvSpPr>
        <p:spPr>
          <a:xfrm>
            <a:off x="838200" y="6429375"/>
            <a:ext cx="2743200" cy="365125"/>
          </a:xfrm>
        </p:spPr>
        <p:txBody>
          <a:bodyPr>
            <a:normAutofit/>
          </a:bodyPr>
          <a:lstStyle/>
          <a:p>
            <a:pPr>
              <a:spcAft>
                <a:spcPts val="600"/>
              </a:spcAft>
            </a:pPr>
            <a:r>
              <a:rPr lang="en-US"/>
              <a:t>3/1/20XX</a:t>
            </a:r>
          </a:p>
        </p:txBody>
      </p:sp>
      <p:sp>
        <p:nvSpPr>
          <p:cNvPr id="5" name="Footer Placeholder 4">
            <a:extLst>
              <a:ext uri="{FF2B5EF4-FFF2-40B4-BE49-F238E27FC236}">
                <a16:creationId xmlns:a16="http://schemas.microsoft.com/office/drawing/2014/main" id="{AF8FEC52-14D7-F42F-60DA-FF2578C496D9}"/>
              </a:ext>
            </a:extLst>
          </p:cNvPr>
          <p:cNvSpPr>
            <a:spLocks noGrp="1"/>
          </p:cNvSpPr>
          <p:nvPr>
            <p:ph type="ftr" sz="quarter" idx="11"/>
          </p:nvPr>
        </p:nvSpPr>
        <p:spPr>
          <a:xfrm>
            <a:off x="4038600" y="6429375"/>
            <a:ext cx="4114800" cy="365125"/>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094D748-67BD-F685-80C2-5951ACAFF2D2}"/>
              </a:ext>
            </a:extLst>
          </p:cNvPr>
          <p:cNvSpPr>
            <a:spLocks noGrp="1"/>
          </p:cNvSpPr>
          <p:nvPr>
            <p:ph type="sldNum" sz="quarter" idx="12"/>
          </p:nvPr>
        </p:nvSpPr>
        <p:spPr>
          <a:xfrm>
            <a:off x="8610600" y="6429375"/>
            <a:ext cx="2743200" cy="365125"/>
          </a:xfrm>
        </p:spPr>
        <p:txBody>
          <a:bodyPr>
            <a:normAutofit/>
          </a:bodyPr>
          <a:lstStyle/>
          <a:p>
            <a:pPr>
              <a:spcAft>
                <a:spcPts val="600"/>
              </a:spcAft>
            </a:pPr>
            <a:fld id="{28844951-7827-47D4-8276-7DDE1FA7D85A}" type="slidenum">
              <a:rPr lang="en-US" smtClean="0"/>
              <a:pPr>
                <a:spcAft>
                  <a:spcPts val="600"/>
                </a:spcAft>
              </a:pPr>
              <a:t>7</a:t>
            </a:fld>
            <a:endParaRPr lang="en-US"/>
          </a:p>
        </p:txBody>
      </p:sp>
      <p:pic>
        <p:nvPicPr>
          <p:cNvPr id="10" name="Picture 9">
            <a:extLst>
              <a:ext uri="{FF2B5EF4-FFF2-40B4-BE49-F238E27FC236}">
                <a16:creationId xmlns:a16="http://schemas.microsoft.com/office/drawing/2014/main" id="{F93D390B-9424-7155-9E01-7624C2A0AD0B}"/>
              </a:ext>
            </a:extLst>
          </p:cNvPr>
          <p:cNvPicPr>
            <a:picLocks noChangeAspect="1"/>
          </p:cNvPicPr>
          <p:nvPr/>
        </p:nvPicPr>
        <p:blipFill>
          <a:blip r:embed="rId2"/>
          <a:stretch>
            <a:fillRect/>
          </a:stretch>
        </p:blipFill>
        <p:spPr>
          <a:xfrm>
            <a:off x="8150803" y="2055308"/>
            <a:ext cx="3861876" cy="3650613"/>
          </a:xfrm>
          <a:prstGeom prst="rect">
            <a:avLst/>
          </a:prstGeom>
        </p:spPr>
      </p:pic>
      <p:pic>
        <p:nvPicPr>
          <p:cNvPr id="3" name="Picture 2" descr="A painting of a person with a white headdress&#10;&#10;Description automatically generated">
            <a:extLst>
              <a:ext uri="{FF2B5EF4-FFF2-40B4-BE49-F238E27FC236}">
                <a16:creationId xmlns:a16="http://schemas.microsoft.com/office/drawing/2014/main" id="{1ABF637B-0470-D780-4A17-3B68A943D9BD}"/>
              </a:ext>
            </a:extLst>
          </p:cNvPr>
          <p:cNvPicPr>
            <a:picLocks noChangeAspect="1"/>
          </p:cNvPicPr>
          <p:nvPr/>
        </p:nvPicPr>
        <p:blipFill>
          <a:blip r:embed="rId3"/>
          <a:stretch>
            <a:fillRect/>
          </a:stretch>
        </p:blipFill>
        <p:spPr>
          <a:xfrm>
            <a:off x="171024" y="2019641"/>
            <a:ext cx="3818991" cy="3686175"/>
          </a:xfrm>
          <a:prstGeom prst="rect">
            <a:avLst/>
          </a:prstGeom>
        </p:spPr>
      </p:pic>
      <p:pic>
        <p:nvPicPr>
          <p:cNvPr id="8" name="Picture 7" descr="A painting of a person in a white dress&#10;&#10;Description automatically generated">
            <a:extLst>
              <a:ext uri="{FF2B5EF4-FFF2-40B4-BE49-F238E27FC236}">
                <a16:creationId xmlns:a16="http://schemas.microsoft.com/office/drawing/2014/main" id="{EA985AA7-805B-7C4C-1D7F-E40362AA47DA}"/>
              </a:ext>
            </a:extLst>
          </p:cNvPr>
          <p:cNvPicPr>
            <a:picLocks noChangeAspect="1"/>
          </p:cNvPicPr>
          <p:nvPr/>
        </p:nvPicPr>
        <p:blipFill>
          <a:blip r:embed="rId4"/>
          <a:stretch>
            <a:fillRect/>
          </a:stretch>
        </p:blipFill>
        <p:spPr>
          <a:xfrm>
            <a:off x="4183854" y="2043520"/>
            <a:ext cx="3800899" cy="3665097"/>
          </a:xfrm>
          <a:prstGeom prst="rect">
            <a:avLst/>
          </a:prstGeom>
        </p:spPr>
      </p:pic>
      <p:sp>
        <p:nvSpPr>
          <p:cNvPr id="7" name="TextBox 6">
            <a:extLst>
              <a:ext uri="{FF2B5EF4-FFF2-40B4-BE49-F238E27FC236}">
                <a16:creationId xmlns:a16="http://schemas.microsoft.com/office/drawing/2014/main" id="{52B55109-022A-1CC6-EB43-A90199E6929C}"/>
              </a:ext>
            </a:extLst>
          </p:cNvPr>
          <p:cNvSpPr txBox="1"/>
          <p:nvPr/>
        </p:nvSpPr>
        <p:spPr>
          <a:xfrm>
            <a:off x="4705662" y="605477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abon Next LT"/>
                <a:cs typeface="Sabon Next LT"/>
              </a:rPr>
              <a:t>Correctly classified Images</a:t>
            </a:r>
          </a:p>
        </p:txBody>
      </p:sp>
    </p:spTree>
    <p:extLst>
      <p:ext uri="{BB962C8B-B14F-4D97-AF65-F5344CB8AC3E}">
        <p14:creationId xmlns:p14="http://schemas.microsoft.com/office/powerpoint/2010/main" val="365578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FC37C-6D7D-58E9-3D4A-0B9A7A11B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87923-206D-A303-9FEF-AB595410EE0B}"/>
              </a:ext>
            </a:extLst>
          </p:cNvPr>
          <p:cNvSpPr>
            <a:spLocks noGrp="1"/>
          </p:cNvSpPr>
          <p:nvPr>
            <p:ph type="title"/>
          </p:nvPr>
        </p:nvSpPr>
        <p:spPr>
          <a:xfrm>
            <a:off x="-1348409" y="508362"/>
            <a:ext cx="10515600" cy="1325563"/>
          </a:xfrm>
        </p:spPr>
        <p:txBody>
          <a:bodyPr/>
          <a:lstStyle/>
          <a:p>
            <a:pPr algn="ctr"/>
            <a:r>
              <a:rPr lang="en-US"/>
              <a:t>Evaluation Metrics</a:t>
            </a:r>
          </a:p>
        </p:txBody>
      </p:sp>
      <p:pic>
        <p:nvPicPr>
          <p:cNvPr id="7" name="Content Placeholder 6">
            <a:extLst>
              <a:ext uri="{FF2B5EF4-FFF2-40B4-BE49-F238E27FC236}">
                <a16:creationId xmlns:a16="http://schemas.microsoft.com/office/drawing/2014/main" id="{9342BF6F-0D46-02CF-3876-1976D0CE7930}"/>
              </a:ext>
            </a:extLst>
          </p:cNvPr>
          <p:cNvPicPr>
            <a:picLocks noGrp="1" noChangeAspect="1"/>
          </p:cNvPicPr>
          <p:nvPr>
            <p:ph idx="1"/>
          </p:nvPr>
        </p:nvPicPr>
        <p:blipFill>
          <a:blip r:embed="rId2"/>
          <a:stretch>
            <a:fillRect/>
          </a:stretch>
        </p:blipFill>
        <p:spPr>
          <a:xfrm>
            <a:off x="1346628" y="2178050"/>
            <a:ext cx="3638857" cy="3998913"/>
          </a:xfrm>
          <a:prstGeom prst="rect">
            <a:avLst/>
          </a:prstGeom>
        </p:spPr>
      </p:pic>
      <p:sp>
        <p:nvSpPr>
          <p:cNvPr id="6" name="Slide Number Placeholder 5">
            <a:extLst>
              <a:ext uri="{FF2B5EF4-FFF2-40B4-BE49-F238E27FC236}">
                <a16:creationId xmlns:a16="http://schemas.microsoft.com/office/drawing/2014/main" id="{CF439E97-E1EF-B2AD-5C69-0077C9EFF440}"/>
              </a:ext>
            </a:extLst>
          </p:cNvPr>
          <p:cNvSpPr>
            <a:spLocks noGrp="1"/>
          </p:cNvSpPr>
          <p:nvPr>
            <p:ph type="sldNum" sz="quarter" idx="12"/>
          </p:nvPr>
        </p:nvSpPr>
        <p:spPr/>
        <p:txBody>
          <a:bodyPr/>
          <a:lstStyle/>
          <a:p>
            <a:fld id="{28844951-7827-47D4-8276-7DDE1FA7D85A}" type="slidenum">
              <a:rPr lang="en-US" smtClean="0"/>
              <a:t>8</a:t>
            </a:fld>
            <a:endParaRPr lang="en-US"/>
          </a:p>
        </p:txBody>
      </p:sp>
      <p:pic>
        <p:nvPicPr>
          <p:cNvPr id="8" name="Picture 7">
            <a:extLst>
              <a:ext uri="{FF2B5EF4-FFF2-40B4-BE49-F238E27FC236}">
                <a16:creationId xmlns:a16="http://schemas.microsoft.com/office/drawing/2014/main" id="{87B0F50B-EEDE-8182-19FB-E26EEB80E877}"/>
              </a:ext>
            </a:extLst>
          </p:cNvPr>
          <p:cNvPicPr>
            <a:picLocks noChangeAspect="1"/>
          </p:cNvPicPr>
          <p:nvPr/>
        </p:nvPicPr>
        <p:blipFill>
          <a:blip r:embed="rId3"/>
          <a:stretch>
            <a:fillRect/>
          </a:stretch>
        </p:blipFill>
        <p:spPr>
          <a:xfrm>
            <a:off x="5592938" y="2077028"/>
            <a:ext cx="5182673" cy="4114444"/>
          </a:xfrm>
          <a:prstGeom prst="rect">
            <a:avLst/>
          </a:prstGeom>
        </p:spPr>
      </p:pic>
      <p:sp>
        <p:nvSpPr>
          <p:cNvPr id="9" name="TextBox 8">
            <a:extLst>
              <a:ext uri="{FF2B5EF4-FFF2-40B4-BE49-F238E27FC236}">
                <a16:creationId xmlns:a16="http://schemas.microsoft.com/office/drawing/2014/main" id="{9E504AFF-7F00-31C7-F765-85ED6A2B31FE}"/>
              </a:ext>
            </a:extLst>
          </p:cNvPr>
          <p:cNvSpPr txBox="1"/>
          <p:nvPr/>
        </p:nvSpPr>
        <p:spPr>
          <a:xfrm>
            <a:off x="4740786" y="1645806"/>
            <a:ext cx="6104586" cy="369332"/>
          </a:xfrm>
          <a:prstGeom prst="rect">
            <a:avLst/>
          </a:prstGeom>
          <a:noFill/>
        </p:spPr>
        <p:txBody>
          <a:bodyPr wrap="square">
            <a:spAutoFit/>
          </a:bodyPr>
          <a:lstStyle/>
          <a:p>
            <a:pPr algn="l"/>
            <a:r>
              <a:rPr lang="en-US" b="0" i="0" u="none" strike="noStrike">
                <a:effectLst/>
                <a:latin typeface="system-ui"/>
              </a:rPr>
              <a:t>Accurac</a:t>
            </a:r>
            <a:r>
              <a:rPr lang="en-US">
                <a:latin typeface="system-ui"/>
              </a:rPr>
              <a:t>y score : 87.5%</a:t>
            </a:r>
            <a:endParaRPr lang="en-US" b="0" i="0" u="none" strike="noStrike">
              <a:effectLst/>
              <a:latin typeface="system-ui"/>
            </a:endParaRPr>
          </a:p>
        </p:txBody>
      </p:sp>
    </p:spTree>
    <p:extLst>
      <p:ext uri="{BB962C8B-B14F-4D97-AF65-F5344CB8AC3E}">
        <p14:creationId xmlns:p14="http://schemas.microsoft.com/office/powerpoint/2010/main" val="4006624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ame 21">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ame 2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58CC6-FF60-4FC8-BA35-52A8BDDCF95E}"/>
              </a:ext>
            </a:extLst>
          </p:cNvPr>
          <p:cNvSpPr>
            <a:spLocks noGrp="1"/>
          </p:cNvSpPr>
          <p:nvPr>
            <p:ph type="title"/>
          </p:nvPr>
        </p:nvSpPr>
        <p:spPr>
          <a:xfrm>
            <a:off x="838200" y="857251"/>
            <a:ext cx="5890590" cy="842760"/>
          </a:xfrm>
        </p:spPr>
        <p:txBody>
          <a:bodyPr vert="horz" lIns="91440" tIns="45720" rIns="91440" bIns="45720" rtlCol="0"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Future Scope</a:t>
            </a:r>
          </a:p>
        </p:txBody>
      </p:sp>
      <p:sp>
        <p:nvSpPr>
          <p:cNvPr id="3" name="Content Placeholder 2">
            <a:extLst>
              <a:ext uri="{FF2B5EF4-FFF2-40B4-BE49-F238E27FC236}">
                <a16:creationId xmlns:a16="http://schemas.microsoft.com/office/drawing/2014/main" id="{BF0E0066-50A4-4BA2-9D04-DA968D2AB1C6}"/>
              </a:ext>
            </a:extLst>
          </p:cNvPr>
          <p:cNvSpPr>
            <a:spLocks noGrp="1"/>
          </p:cNvSpPr>
          <p:nvPr>
            <p:ph idx="1"/>
          </p:nvPr>
        </p:nvSpPr>
        <p:spPr>
          <a:xfrm>
            <a:off x="988054" y="1759964"/>
            <a:ext cx="5890591" cy="2986087"/>
          </a:xfrm>
        </p:spPr>
        <p:txBody>
          <a:bodyPr vert="horz" lIns="91440" tIns="45720" rIns="91440" bIns="45720" rtlCol="0">
            <a:noAutofit/>
          </a:bodyPr>
          <a:lstStyle/>
          <a:p>
            <a:pPr>
              <a:lnSpc>
                <a:spcPct val="100000"/>
              </a:lnSpc>
              <a:spcBef>
                <a:spcPts val="1000"/>
              </a:spcBef>
            </a:pPr>
            <a:r>
              <a:rPr lang="en-US" sz="1800" b="1">
                <a:solidFill>
                  <a:schemeClr val="tx2">
                    <a:alpha val="60000"/>
                  </a:schemeClr>
                </a:solidFill>
                <a:sym typeface="TT Chocolates"/>
              </a:rPr>
              <a:t>Model Improvements:</a:t>
            </a:r>
            <a:endParaRPr lang="en-US" sz="1800" b="1">
              <a:solidFill>
                <a:schemeClr val="tx2">
                  <a:alpha val="60000"/>
                </a:schemeClr>
              </a:solidFill>
            </a:endParaRP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sym typeface="TT Chocolates"/>
              </a:rPr>
              <a:t>Fine-tune ResNet152V2</a:t>
            </a:r>
            <a:endParaRPr lang="en-US" sz="1800">
              <a:solidFill>
                <a:schemeClr val="tx2">
                  <a:alpha val="60000"/>
                </a:schemeClr>
              </a:solidFill>
            </a:endParaRP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sym typeface="TT Chocolates"/>
              </a:rPr>
              <a:t>Explore model ensembles for better accuracy</a:t>
            </a:r>
            <a:endParaRPr lang="en-US" sz="1800">
              <a:solidFill>
                <a:schemeClr val="tx2">
                  <a:alpha val="60000"/>
                </a:schemeClr>
              </a:solidFill>
            </a:endParaRP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sym typeface="TT Chocolates"/>
              </a:rPr>
              <a:t>Test new architectures (e.g., </a:t>
            </a:r>
            <a:r>
              <a:rPr lang="en-US" sz="1800" err="1">
                <a:solidFill>
                  <a:schemeClr val="tx2">
                    <a:alpha val="60000"/>
                  </a:schemeClr>
                </a:solidFill>
                <a:sym typeface="TT Chocolates"/>
              </a:rPr>
              <a:t>EfficientNet</a:t>
            </a:r>
            <a:r>
              <a:rPr lang="en-US" sz="1800">
                <a:solidFill>
                  <a:schemeClr val="tx2">
                    <a:alpha val="60000"/>
                  </a:schemeClr>
                </a:solidFill>
                <a:sym typeface="TT Chocolates"/>
              </a:rPr>
              <a:t>)</a:t>
            </a:r>
            <a:endParaRPr lang="en-US" sz="1800">
              <a:solidFill>
                <a:schemeClr val="tx2">
                  <a:alpha val="60000"/>
                </a:schemeClr>
              </a:solidFill>
            </a:endParaRPr>
          </a:p>
          <a:p>
            <a:pPr>
              <a:lnSpc>
                <a:spcPct val="100000"/>
              </a:lnSpc>
              <a:spcBef>
                <a:spcPts val="1000"/>
              </a:spcBef>
            </a:pPr>
            <a:r>
              <a:rPr lang="en-US" sz="1800" b="1">
                <a:solidFill>
                  <a:schemeClr val="tx2">
                    <a:alpha val="60000"/>
                  </a:schemeClr>
                </a:solidFill>
                <a:sym typeface="TT Chocolates"/>
              </a:rPr>
              <a:t>Dataset </a:t>
            </a:r>
            <a:r>
              <a:rPr lang="en-US" sz="1800" b="1">
                <a:solidFill>
                  <a:schemeClr val="tx2">
                    <a:alpha val="60000"/>
                  </a:schemeClr>
                </a:solidFill>
              </a:rPr>
              <a:t>Expansion:</a:t>
            </a: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rPr>
              <a:t>Add more art styles and periods</a:t>
            </a: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rPr>
              <a:t>Enable user-contributed data for continuous learning</a:t>
            </a:r>
          </a:p>
          <a:p>
            <a:pPr>
              <a:lnSpc>
                <a:spcPct val="100000"/>
              </a:lnSpc>
              <a:spcBef>
                <a:spcPts val="1000"/>
              </a:spcBef>
            </a:pPr>
            <a:r>
              <a:rPr lang="en-US" sz="1800" b="1">
                <a:solidFill>
                  <a:schemeClr val="tx2">
                    <a:alpha val="60000"/>
                  </a:schemeClr>
                </a:solidFill>
                <a:sym typeface="TT Chocolates"/>
              </a:rPr>
              <a:t>Applications:</a:t>
            </a:r>
            <a:endParaRPr lang="en-US" sz="1800" b="1">
              <a:solidFill>
                <a:schemeClr val="tx2">
                  <a:alpha val="60000"/>
                </a:schemeClr>
              </a:solidFill>
            </a:endParaRP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sym typeface="TT Chocolates"/>
              </a:rPr>
              <a:t>Museum and art platform integrations</a:t>
            </a:r>
            <a:endParaRPr lang="en-US" sz="1800">
              <a:solidFill>
                <a:schemeClr val="tx2">
                  <a:alpha val="60000"/>
                </a:schemeClr>
              </a:solidFill>
            </a:endParaRPr>
          </a:p>
          <a:p>
            <a:pPr marL="457200" indent="-228600">
              <a:lnSpc>
                <a:spcPct val="100000"/>
              </a:lnSpc>
              <a:spcBef>
                <a:spcPts val="1000"/>
              </a:spcBef>
              <a:buFont typeface="Wingdings" panose="05000000000000000000" pitchFamily="2" charset="2"/>
              <a:buChar char="§"/>
            </a:pPr>
            <a:r>
              <a:rPr lang="en-US" sz="1800">
                <a:solidFill>
                  <a:schemeClr val="tx2">
                    <a:alpha val="60000"/>
                  </a:schemeClr>
                </a:solidFill>
                <a:sym typeface="TT Chocolates"/>
              </a:rPr>
              <a:t>Educational tools for art history exploration</a:t>
            </a:r>
            <a:endParaRPr lang="en-US" sz="1800">
              <a:solidFill>
                <a:schemeClr val="tx2">
                  <a:alpha val="60000"/>
                </a:schemeClr>
              </a:solidFill>
            </a:endParaRPr>
          </a:p>
        </p:txBody>
      </p:sp>
      <p:pic>
        <p:nvPicPr>
          <p:cNvPr id="7" name="Picture Placeholder 6" descr="Photo of artist  with a paint brush brushing on orange paint on a palette">
            <a:extLst>
              <a:ext uri="{FF2B5EF4-FFF2-40B4-BE49-F238E27FC236}">
                <a16:creationId xmlns:a16="http://schemas.microsoft.com/office/drawing/2014/main" id="{7D1EAA44-4F3D-44D6-B1B6-5140800EC0A7}"/>
              </a:ext>
            </a:extLst>
          </p:cNvPr>
          <p:cNvPicPr>
            <a:picLocks noGrp="1" noChangeAspect="1"/>
          </p:cNvPicPr>
          <p:nvPr>
            <p:ph type="pic" sz="quarter" idx="13"/>
          </p:nvPr>
        </p:nvPicPr>
        <p:blipFill rotWithShape="1">
          <a:blip r:embed="rId2" cstate="screen">
            <a:alphaModFix amt="80000"/>
            <a:extLst>
              <a:ext uri="{28A0092B-C50C-407E-A947-70E740481C1C}">
                <a14:useLocalDpi xmlns:a14="http://schemas.microsoft.com/office/drawing/2010/main" val="0"/>
              </a:ext>
            </a:extLst>
          </a:blip>
          <a:srcRect t="1328" r="1" b="1"/>
          <a:stretch/>
        </p:blipFill>
        <p:spPr>
          <a:xfrm>
            <a:off x="7236477" y="486560"/>
            <a:ext cx="4465948" cy="2941431"/>
          </a:xfrm>
          <a:prstGeom prst="rect">
            <a:avLst/>
          </a:prstGeom>
        </p:spPr>
      </p:pic>
      <p:pic>
        <p:nvPicPr>
          <p:cNvPr id="9" name="Picture Placeholder 8" descr="Photo of an artist opening up a tube of paint">
            <a:extLst>
              <a:ext uri="{FF2B5EF4-FFF2-40B4-BE49-F238E27FC236}">
                <a16:creationId xmlns:a16="http://schemas.microsoft.com/office/drawing/2014/main" id="{78CF4775-4C31-488E-AB32-6C7A887A129B}"/>
              </a:ext>
            </a:extLst>
          </p:cNvPr>
          <p:cNvPicPr>
            <a:picLocks noGrp="1" noChangeAspect="1"/>
          </p:cNvPicPr>
          <p:nvPr>
            <p:ph type="pic" sz="quarter" idx="14"/>
          </p:nvPr>
        </p:nvPicPr>
        <p:blipFill rotWithShape="1">
          <a:blip r:embed="rId3" cstate="screen">
            <a:alphaModFix amt="80000"/>
            <a:extLst>
              <a:ext uri="{28A0092B-C50C-407E-A947-70E740481C1C}">
                <a14:useLocalDpi xmlns:a14="http://schemas.microsoft.com/office/drawing/2010/main" val="0"/>
              </a:ext>
            </a:extLst>
          </a:blip>
          <a:srcRect r="1" b="1329"/>
          <a:stretch/>
        </p:blipFill>
        <p:spPr>
          <a:xfrm>
            <a:off x="7236477" y="3427991"/>
            <a:ext cx="4465948" cy="2941431"/>
          </a:xfrm>
          <a:prstGeom prst="rect">
            <a:avLst/>
          </a:prstGeom>
        </p:spPr>
      </p:pic>
      <p:sp>
        <p:nvSpPr>
          <p:cNvPr id="12" name="Slide Number Placeholder 11">
            <a:extLst>
              <a:ext uri="{FF2B5EF4-FFF2-40B4-BE49-F238E27FC236}">
                <a16:creationId xmlns:a16="http://schemas.microsoft.com/office/drawing/2014/main" id="{7F068389-EB02-493E-9416-4F35FEE4D01F}"/>
              </a:ext>
            </a:extLst>
          </p:cNvPr>
          <p:cNvSpPr>
            <a:spLocks noGrp="1"/>
          </p:cNvSpPr>
          <p:nvPr>
            <p:ph type="sldNum" sz="quarter" idx="12"/>
          </p:nvPr>
        </p:nvSpPr>
        <p:spPr>
          <a:xfrm>
            <a:off x="8610600" y="6429375"/>
            <a:ext cx="2743200" cy="365125"/>
          </a:xfrm>
        </p:spPr>
        <p:txBody>
          <a:bodyPr vert="horz" lIns="91440" tIns="45720" rIns="91440" bIns="45720" rtlCol="0" anchor="ctr">
            <a:normAutofit/>
          </a:bodyPr>
          <a:lstStyle/>
          <a:p>
            <a:pPr>
              <a:spcAft>
                <a:spcPts val="600"/>
              </a:spcAft>
            </a:pPr>
            <a:fld id="{28844951-7827-47D4-8276-7DDE1FA7D85A}" type="slidenum">
              <a:rPr lang="en-US" smtClean="0"/>
              <a:pPr>
                <a:spcAft>
                  <a:spcPts val="600"/>
                </a:spcAft>
              </a:pPr>
              <a:t>9</a:t>
            </a:fld>
            <a:endParaRPr lang="en-US"/>
          </a:p>
        </p:txBody>
      </p:sp>
    </p:spTree>
    <p:extLst>
      <p:ext uri="{BB962C8B-B14F-4D97-AF65-F5344CB8AC3E}">
        <p14:creationId xmlns:p14="http://schemas.microsoft.com/office/powerpoint/2010/main" val="943091750"/>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59E4E42157AD42902702807D086815" ma:contentTypeVersion="14" ma:contentTypeDescription="Create a new document." ma:contentTypeScope="" ma:versionID="57179665c0b61887b5d15bc8ae460d6b">
  <xsd:schema xmlns:xsd="http://www.w3.org/2001/XMLSchema" xmlns:xs="http://www.w3.org/2001/XMLSchema" xmlns:p="http://schemas.microsoft.com/office/2006/metadata/properties" xmlns:ns3="1c04095b-31f8-44b2-8fc7-ee56fb5019bf" xmlns:ns4="ac77c9d8-9e82-4ff8-a44f-060168e58ff0" targetNamespace="http://schemas.microsoft.com/office/2006/metadata/properties" ma:root="true" ma:fieldsID="afb3ee8405649ed73e38ba66214d1a84" ns3:_="" ns4:_="">
    <xsd:import namespace="1c04095b-31f8-44b2-8fc7-ee56fb5019bf"/>
    <xsd:import namespace="ac77c9d8-9e82-4ff8-a44f-060168e58ff0"/>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04095b-31f8-44b2-8fc7-ee56fb5019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77c9d8-9e82-4ff8-a44f-060168e58ff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c04095b-31f8-44b2-8fc7-ee56fb5019bf" xsi:nil="true"/>
  </documentManagement>
</p:properties>
</file>

<file path=customXml/itemProps1.xml><?xml version="1.0" encoding="utf-8"?>
<ds:datastoreItem xmlns:ds="http://schemas.openxmlformats.org/officeDocument/2006/customXml" ds:itemID="{5CF4B188-9E41-4609-81DC-EA2587D009AE}">
  <ds:schemaRefs>
    <ds:schemaRef ds:uri="http://schemas.microsoft.com/sharepoint/v3/contenttype/forms"/>
  </ds:schemaRefs>
</ds:datastoreItem>
</file>

<file path=customXml/itemProps2.xml><?xml version="1.0" encoding="utf-8"?>
<ds:datastoreItem xmlns:ds="http://schemas.openxmlformats.org/officeDocument/2006/customXml" ds:itemID="{D3C61F3E-AFA3-4793-BCCE-C6CC17A41948}">
  <ds:schemaRefs>
    <ds:schemaRef ds:uri="1c04095b-31f8-44b2-8fc7-ee56fb5019bf"/>
    <ds:schemaRef ds:uri="ac77c9d8-9e82-4ff8-a44f-060168e58f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AFE2A1-77F8-441E-9B9F-DD61C354F4FE}">
  <ds:schemaRefs>
    <ds:schemaRef ds:uri="1c04095b-31f8-44b2-8fc7-ee56fb5019bf"/>
    <ds:schemaRef ds:uri="ac77c9d8-9e82-4ff8-a44f-060168e58f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LuminousVTI</Template>
  <Application>Microsoft Office PowerPoint</Application>
  <PresentationFormat>Widescreen</PresentationFormat>
  <Slides>24</Slides>
  <Notes>12</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LuminousVTI</vt:lpstr>
      <vt:lpstr>Artwork Image Recognition  </vt:lpstr>
      <vt:lpstr>Problem Statement</vt:lpstr>
      <vt:lpstr>Proposed Solution</vt:lpstr>
      <vt:lpstr>Data Presentation</vt:lpstr>
      <vt:lpstr>Data Visualization</vt:lpstr>
      <vt:lpstr>Model Development</vt:lpstr>
      <vt:lpstr>Image Recognition Results</vt:lpstr>
      <vt:lpstr>Evaluation Metrics</vt:lpstr>
      <vt:lpstr>Future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Anusha Manchi Satish</dc:creator>
  <cp:revision>2</cp:revision>
  <dcterms:created xsi:type="dcterms:W3CDTF">2024-12-05T02:27:41Z</dcterms:created>
  <dcterms:modified xsi:type="dcterms:W3CDTF">2024-12-12T05:24:16Z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0x010100BE59E4E42157AD42902702807D086815</vt:lpwstr>
  </property>
</Properties>
</file>